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11"/>
  </p:notesMasterIdLst>
  <p:sldIdLst>
    <p:sldId id="256" r:id="rId5"/>
    <p:sldId id="344" r:id="rId6"/>
    <p:sldId id="348" r:id="rId7"/>
    <p:sldId id="345" r:id="rId8"/>
    <p:sldId id="349" r:id="rId9"/>
    <p:sldId id="350" r:id="rId1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bert Howie" initials="RH" lastIdx="10" clrIdx="0">
    <p:extLst>
      <p:ext uri="{19B8F6BF-5375-455C-9EA6-DF929625EA0E}">
        <p15:presenceInfo xmlns:p15="http://schemas.microsoft.com/office/powerpoint/2012/main" userId="Robert Howie" providerId="None"/>
      </p:ext>
    </p:extLst>
  </p:cmAuthor>
  <p:cmAuthor id="2" name="Fergus William Downey" initials="FWD" lastIdx="9" clrIdx="1">
    <p:extLst>
      <p:ext uri="{19B8F6BF-5375-455C-9EA6-DF929625EA0E}">
        <p15:presenceInfo xmlns:p15="http://schemas.microsoft.com/office/powerpoint/2012/main" userId="Fergus William Downey" providerId="None"/>
      </p:ext>
    </p:extLst>
  </p:cmAuthor>
  <p:cmAuthor id="3" name="Daniel-Cristian Busan" initials="DCB" lastIdx="2" clrIdx="2">
    <p:extLst>
      <p:ext uri="{19B8F6BF-5375-455C-9EA6-DF929625EA0E}">
        <p15:presenceInfo xmlns:p15="http://schemas.microsoft.com/office/powerpoint/2012/main" userId="S::268025G@curtin.edu.au::a17d0494-bb44-48d7-bee5-3e70217577a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33"/>
    <a:srgbClr val="091537"/>
    <a:srgbClr val="E1DDC5"/>
    <a:srgbClr val="576CBD"/>
    <a:srgbClr val="FEFD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18AFF8-6680-4F7B-BE4F-016847728EB8}" v="33" dt="2024-01-12T03:14:42.09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97"/>
    <p:restoredTop sz="95045" autoAdjust="0"/>
  </p:normalViewPr>
  <p:slideViewPr>
    <p:cSldViewPr snapToGrid="0">
      <p:cViewPr varScale="1">
        <p:scale>
          <a:sx n="60" d="100"/>
          <a:sy n="60" d="100"/>
        </p:scale>
        <p:origin x="754" y="48"/>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17"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png>
</file>

<file path=ppt/media/image10.svg>
</file>

<file path=ppt/media/image11.png>
</file>

<file path=ppt/media/image12.png>
</file>

<file path=ppt/media/image13.png>
</file>

<file path=ppt/media/image14.jpg>
</file>

<file path=ppt/media/image15.png>
</file>

<file path=ppt/media/image16.png>
</file>

<file path=ppt/media/image17.png>
</file>

<file path=ppt/media/image2.svg>
</file>

<file path=ppt/media/image3.png>
</file>

<file path=ppt/media/image4.svg>
</file>

<file path=ppt/media/image5.jpeg>
</file>

<file path=ppt/media/image6.png>
</file>

<file path=ppt/media/image7.png>
</file>

<file path=ppt/media/image8.sv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2039214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kumimoji="0" lang="en-AU" sz="2400" b="0" i="0" u="none" strike="noStrike" cap="none" spc="0" normalizeH="0" baseline="0" dirty="0">
                <a:ln>
                  <a:noFill/>
                </a:ln>
                <a:solidFill>
                  <a:srgbClr val="000000"/>
                </a:solidFill>
                <a:effectLst/>
                <a:uFillTx/>
                <a:latin typeface="Stellar" panose="02000506040000020004" pitchFamily="50" charset="0"/>
                <a:sym typeface="Helvetica Neue"/>
              </a:rPr>
              <a:t>What is BinarX?</a:t>
            </a: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pPr marL="0" marR="0" lvl="0" indent="0" algn="l" defTabSz="457200" eaLnBrk="1" fontAlgn="auto" latinLnBrk="0" hangingPunct="1">
              <a:lnSpc>
                <a:spcPct val="117999"/>
              </a:lnSpc>
              <a:spcBef>
                <a:spcPts val="0"/>
              </a:spcBef>
              <a:spcAft>
                <a:spcPts val="0"/>
              </a:spcAft>
              <a:buClrTx/>
              <a:buSzTx/>
              <a:buFontTx/>
              <a:buNone/>
              <a:tabLst/>
              <a:defRPr/>
            </a:pPr>
            <a:r>
              <a:rPr lang="en-AU" sz="2400" b="0" dirty="0">
                <a:latin typeface="Stellar" panose="02000506040000020004" pitchFamily="50" charset="0"/>
              </a:rPr>
              <a:t>The BinarX Outreach Program is a high school outreach program that empowers WA students to design and build payloads for low-Earth orbit on board </a:t>
            </a:r>
            <a:r>
              <a:rPr lang="en-AU" sz="2400" b="0" dirty="0" err="1">
                <a:latin typeface="Stellar" panose="02000506040000020004" pitchFamily="50" charset="0"/>
              </a:rPr>
              <a:t>Binar</a:t>
            </a:r>
            <a:r>
              <a:rPr lang="en-AU" sz="2400" b="0" dirty="0">
                <a:latin typeface="Stellar" panose="02000506040000020004" pitchFamily="50" charset="0"/>
              </a:rPr>
              <a:t> CubeSats</a:t>
            </a:r>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r>
              <a:rPr lang="en-AU" sz="2400" b="0" dirty="0">
                <a:latin typeface="Stellar" panose="02000506040000020004" pitchFamily="50" charset="0"/>
              </a:rPr>
              <a:t>We have grown from 3 groups (encompassing 5 schools) to 11 groups (encompassing 13 schools), but will cap participation at 8 schools or groups as we have more demand for the program than we can currently service. </a:t>
            </a:r>
          </a:p>
          <a:p>
            <a:r>
              <a:rPr lang="en-AU" sz="2400" b="0" dirty="0">
                <a:latin typeface="Stellar" panose="02000506040000020004" pitchFamily="50" charset="0"/>
              </a:rPr>
              <a:t>We will also be running the school holiday program building payloads on Rob Howie’s custom PCBs and launching them in rockets that the students build and customise with 3D printed nose cones, which currently has 11 confirmed </a:t>
            </a:r>
            <a:r>
              <a:rPr lang="en-AU" sz="2400" b="0" dirty="0" err="1">
                <a:latin typeface="Stellar" panose="02000506040000020004" pitchFamily="50" charset="0"/>
              </a:rPr>
              <a:t>enrollments</a:t>
            </a:r>
            <a:r>
              <a:rPr lang="en-AU" sz="2400" b="0" dirty="0">
                <a:latin typeface="Stellar" panose="02000506040000020004" pitchFamily="50" charset="0"/>
              </a:rPr>
              <a:t> with students from 6 different schools or school groups across WA. 2 of these schools are not yet participating in the BinarX 2024 program so we expect the interest for participation to continue to grow.</a:t>
            </a:r>
            <a:endParaRPr lang="en-AU" dirty="0"/>
          </a:p>
        </p:txBody>
      </p:sp>
    </p:spTree>
    <p:extLst>
      <p:ext uri="{BB962C8B-B14F-4D97-AF65-F5344CB8AC3E}">
        <p14:creationId xmlns:p14="http://schemas.microsoft.com/office/powerpoint/2010/main" val="3876890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kumimoji="0" lang="en-AU" sz="2400" b="0" i="0" u="none" strike="noStrike" cap="none" spc="0" normalizeH="0" baseline="0" dirty="0">
                <a:ln>
                  <a:noFill/>
                </a:ln>
                <a:solidFill>
                  <a:srgbClr val="000000"/>
                </a:solidFill>
                <a:effectLst/>
                <a:uFillTx/>
                <a:latin typeface="Stellar" panose="02000506040000020004" pitchFamily="50" charset="0"/>
                <a:sym typeface="Helvetica Neue"/>
              </a:rPr>
              <a:t>What is BinarX?</a:t>
            </a: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pPr marL="0" marR="0" lvl="0" indent="0" algn="l" defTabSz="457200" eaLnBrk="1" fontAlgn="auto" latinLnBrk="0" hangingPunct="1">
              <a:lnSpc>
                <a:spcPct val="117999"/>
              </a:lnSpc>
              <a:spcBef>
                <a:spcPts val="0"/>
              </a:spcBef>
              <a:spcAft>
                <a:spcPts val="0"/>
              </a:spcAft>
              <a:buClrTx/>
              <a:buSzTx/>
              <a:buFontTx/>
              <a:buNone/>
              <a:tabLst/>
              <a:defRPr/>
            </a:pPr>
            <a:r>
              <a:rPr lang="en-AU" sz="2400" b="0" dirty="0">
                <a:latin typeface="Stellar" panose="02000506040000020004" pitchFamily="50" charset="0"/>
              </a:rPr>
              <a:t>The BinarX Outreach Program is a high school outreach program that empowers WA students to design and build payloads for low-Earth orbit on board </a:t>
            </a:r>
            <a:r>
              <a:rPr lang="en-AU" sz="2400" b="0" dirty="0" err="1">
                <a:latin typeface="Stellar" panose="02000506040000020004" pitchFamily="50" charset="0"/>
              </a:rPr>
              <a:t>Binar</a:t>
            </a:r>
            <a:r>
              <a:rPr lang="en-AU" sz="2400" b="0" dirty="0">
                <a:latin typeface="Stellar" panose="02000506040000020004" pitchFamily="50" charset="0"/>
              </a:rPr>
              <a:t> CubeSats</a:t>
            </a:r>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r>
              <a:rPr lang="en-AU" sz="2400" b="0" dirty="0">
                <a:latin typeface="Stellar" panose="02000506040000020004" pitchFamily="50" charset="0"/>
              </a:rPr>
              <a:t>We have grown from 3 groups (encompassing 5 schools) to 11 groups (encompassing 13 schools), but will cap participation at 8 schools or groups as we have more demand for the program than we can currently service. </a:t>
            </a:r>
          </a:p>
          <a:p>
            <a:r>
              <a:rPr lang="en-AU" sz="2400" b="0" dirty="0">
                <a:latin typeface="Stellar" panose="02000506040000020004" pitchFamily="50" charset="0"/>
              </a:rPr>
              <a:t>We will also be running the school holiday program building payloads on Rob Howie’s custom PCBs and launching them in rockets that the students build and customise with 3D printed nose cones, which currently has 11 confirmed </a:t>
            </a:r>
            <a:r>
              <a:rPr lang="en-AU" sz="2400" b="0" dirty="0" err="1">
                <a:latin typeface="Stellar" panose="02000506040000020004" pitchFamily="50" charset="0"/>
              </a:rPr>
              <a:t>enrollments</a:t>
            </a:r>
            <a:r>
              <a:rPr lang="en-AU" sz="2400" b="0" dirty="0">
                <a:latin typeface="Stellar" panose="02000506040000020004" pitchFamily="50" charset="0"/>
              </a:rPr>
              <a:t> with students from 6 different schools or school groups across WA. 2 of these schools are not yet participating in the BinarX 2024 program so we expect the interest for participation to continue to grow.</a:t>
            </a:r>
            <a:endParaRPr lang="en-AU" dirty="0"/>
          </a:p>
        </p:txBody>
      </p:sp>
    </p:spTree>
    <p:extLst>
      <p:ext uri="{BB962C8B-B14F-4D97-AF65-F5344CB8AC3E}">
        <p14:creationId xmlns:p14="http://schemas.microsoft.com/office/powerpoint/2010/main" val="2980025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kumimoji="0" lang="en-AU" sz="2400" b="0" i="0" u="none" strike="noStrike" cap="none" spc="0" normalizeH="0" baseline="0" dirty="0">
                <a:ln>
                  <a:noFill/>
                </a:ln>
                <a:solidFill>
                  <a:srgbClr val="000000"/>
                </a:solidFill>
                <a:effectLst/>
                <a:uFillTx/>
                <a:latin typeface="Stellar" panose="02000506040000020004" pitchFamily="50" charset="0"/>
                <a:sym typeface="Helvetica Neue"/>
              </a:rPr>
              <a:t>What is BinarX?</a:t>
            </a: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pPr marL="0" marR="0" lvl="0" indent="0" algn="l" defTabSz="457200" eaLnBrk="1" fontAlgn="auto" latinLnBrk="0" hangingPunct="1">
              <a:lnSpc>
                <a:spcPct val="117999"/>
              </a:lnSpc>
              <a:spcBef>
                <a:spcPts val="0"/>
              </a:spcBef>
              <a:spcAft>
                <a:spcPts val="0"/>
              </a:spcAft>
              <a:buClrTx/>
              <a:buSzTx/>
              <a:buFontTx/>
              <a:buNone/>
              <a:tabLst/>
              <a:defRPr/>
            </a:pPr>
            <a:r>
              <a:rPr lang="en-AU" sz="2400" b="0" dirty="0">
                <a:latin typeface="Stellar" panose="02000506040000020004" pitchFamily="50" charset="0"/>
              </a:rPr>
              <a:t>The BinarX Outreach Program is a high school outreach program that empowers WA students to design and build payloads for low-Earth orbit on board </a:t>
            </a:r>
            <a:r>
              <a:rPr lang="en-AU" sz="2400" b="0" dirty="0" err="1">
                <a:latin typeface="Stellar" panose="02000506040000020004" pitchFamily="50" charset="0"/>
              </a:rPr>
              <a:t>Binar</a:t>
            </a:r>
            <a:r>
              <a:rPr lang="en-AU" sz="2400" b="0" dirty="0">
                <a:latin typeface="Stellar" panose="02000506040000020004" pitchFamily="50" charset="0"/>
              </a:rPr>
              <a:t> CubeSats</a:t>
            </a:r>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r>
              <a:rPr lang="en-AU" sz="2400" b="0" dirty="0">
                <a:latin typeface="Stellar" panose="02000506040000020004" pitchFamily="50" charset="0"/>
              </a:rPr>
              <a:t>We have grown from 3 groups (encompassing 5 schools) to 11 groups (encompassing 13 schools), but will cap participation at 8 schools or groups as we have more demand for the program than we can currently service. </a:t>
            </a:r>
          </a:p>
          <a:p>
            <a:r>
              <a:rPr lang="en-AU" sz="2400" b="0" dirty="0">
                <a:latin typeface="Stellar" panose="02000506040000020004" pitchFamily="50" charset="0"/>
              </a:rPr>
              <a:t>We will also be running the school holiday program building payloads on Rob Howie’s custom PCBs and launching them in rockets that the students build and customise with 3D printed nose cones, which currently has 11 confirmed </a:t>
            </a:r>
            <a:r>
              <a:rPr lang="en-AU" sz="2400" b="0" dirty="0" err="1">
                <a:latin typeface="Stellar" panose="02000506040000020004" pitchFamily="50" charset="0"/>
              </a:rPr>
              <a:t>enrollments</a:t>
            </a:r>
            <a:r>
              <a:rPr lang="en-AU" sz="2400" b="0" dirty="0">
                <a:latin typeface="Stellar" panose="02000506040000020004" pitchFamily="50" charset="0"/>
              </a:rPr>
              <a:t> with students from 6 different schools or school groups across WA. 2 of these schools are not yet participating in the BinarX 2024 program so we expect the interest for participation to continue to grow.</a:t>
            </a:r>
            <a:endParaRPr lang="en-AU" dirty="0"/>
          </a:p>
        </p:txBody>
      </p:sp>
    </p:spTree>
    <p:extLst>
      <p:ext uri="{BB962C8B-B14F-4D97-AF65-F5344CB8AC3E}">
        <p14:creationId xmlns:p14="http://schemas.microsoft.com/office/powerpoint/2010/main" val="882942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kumimoji="0" lang="en-AU" sz="2400" b="0" i="0" u="none" strike="noStrike" cap="none" spc="0" normalizeH="0" baseline="0" dirty="0">
                <a:ln>
                  <a:noFill/>
                </a:ln>
                <a:solidFill>
                  <a:srgbClr val="000000"/>
                </a:solidFill>
                <a:effectLst/>
                <a:uFillTx/>
                <a:latin typeface="Stellar" panose="02000506040000020004" pitchFamily="50" charset="0"/>
                <a:sym typeface="Helvetica Neue"/>
              </a:rPr>
              <a:t>What is BinarX?</a:t>
            </a: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pPr marL="0" marR="0" lvl="0" indent="0" algn="l" defTabSz="457200" eaLnBrk="1" fontAlgn="auto" latinLnBrk="0" hangingPunct="1">
              <a:lnSpc>
                <a:spcPct val="117999"/>
              </a:lnSpc>
              <a:spcBef>
                <a:spcPts val="0"/>
              </a:spcBef>
              <a:spcAft>
                <a:spcPts val="0"/>
              </a:spcAft>
              <a:buClrTx/>
              <a:buSzTx/>
              <a:buFontTx/>
              <a:buNone/>
              <a:tabLst/>
              <a:defRPr/>
            </a:pPr>
            <a:r>
              <a:rPr lang="en-AU" sz="2400" b="0" dirty="0">
                <a:latin typeface="Stellar" panose="02000506040000020004" pitchFamily="50" charset="0"/>
              </a:rPr>
              <a:t>The BinarX Outreach Program is a high school outreach program that empowers WA students to design and build payloads for low-Earth orbit on board </a:t>
            </a:r>
            <a:r>
              <a:rPr lang="en-AU" sz="2400" b="0" dirty="0" err="1">
                <a:latin typeface="Stellar" panose="02000506040000020004" pitchFamily="50" charset="0"/>
              </a:rPr>
              <a:t>Binar</a:t>
            </a:r>
            <a:r>
              <a:rPr lang="en-AU" sz="2400" b="0" dirty="0">
                <a:latin typeface="Stellar" panose="02000506040000020004" pitchFamily="50" charset="0"/>
              </a:rPr>
              <a:t> CubeSats</a:t>
            </a:r>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r>
              <a:rPr lang="en-AU" sz="2400" b="0" dirty="0">
                <a:latin typeface="Stellar" panose="02000506040000020004" pitchFamily="50" charset="0"/>
              </a:rPr>
              <a:t>We have grown from 3 groups (encompassing 5 schools) to 11 groups (encompassing 13 schools), but will cap participation at 8 schools or groups as we have more demand for the program than we can currently service. </a:t>
            </a:r>
          </a:p>
          <a:p>
            <a:r>
              <a:rPr lang="en-AU" sz="2400" b="0" dirty="0">
                <a:latin typeface="Stellar" panose="02000506040000020004" pitchFamily="50" charset="0"/>
              </a:rPr>
              <a:t>We will also be running the school holiday program building payloads on Rob Howie’s custom PCBs and launching them in rockets that the students build and customise with 3D printed nose cones, which currently has 11 confirmed </a:t>
            </a:r>
            <a:r>
              <a:rPr lang="en-AU" sz="2400" b="0" dirty="0" err="1">
                <a:latin typeface="Stellar" panose="02000506040000020004" pitchFamily="50" charset="0"/>
              </a:rPr>
              <a:t>enrollments</a:t>
            </a:r>
            <a:r>
              <a:rPr lang="en-AU" sz="2400" b="0" dirty="0">
                <a:latin typeface="Stellar" panose="02000506040000020004" pitchFamily="50" charset="0"/>
              </a:rPr>
              <a:t> with students from 6 different schools or school groups across WA. 2 of these schools are not yet participating in the BinarX 2024 program so we expect the interest for participation to continue to grow.</a:t>
            </a:r>
            <a:endParaRPr lang="en-AU" dirty="0"/>
          </a:p>
        </p:txBody>
      </p:sp>
    </p:spTree>
    <p:extLst>
      <p:ext uri="{BB962C8B-B14F-4D97-AF65-F5344CB8AC3E}">
        <p14:creationId xmlns:p14="http://schemas.microsoft.com/office/powerpoint/2010/main" val="1254013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kumimoji="0" lang="en-AU" sz="2400" b="0" i="0" u="none" strike="noStrike" cap="none" spc="0" normalizeH="0" baseline="0" dirty="0">
                <a:ln>
                  <a:noFill/>
                </a:ln>
                <a:solidFill>
                  <a:srgbClr val="000000"/>
                </a:solidFill>
                <a:effectLst/>
                <a:uFillTx/>
                <a:latin typeface="Stellar" panose="02000506040000020004" pitchFamily="50" charset="0"/>
                <a:sym typeface="Helvetica Neue"/>
              </a:rPr>
              <a:t>What is BinarX?</a:t>
            </a: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pPr marL="0" marR="0" lvl="0" indent="0" algn="l" defTabSz="457200" eaLnBrk="1" fontAlgn="auto" latinLnBrk="0" hangingPunct="1">
              <a:lnSpc>
                <a:spcPct val="117999"/>
              </a:lnSpc>
              <a:spcBef>
                <a:spcPts val="0"/>
              </a:spcBef>
              <a:spcAft>
                <a:spcPts val="0"/>
              </a:spcAft>
              <a:buClrTx/>
              <a:buSzTx/>
              <a:buFontTx/>
              <a:buNone/>
              <a:tabLst/>
              <a:defRPr/>
            </a:pPr>
            <a:r>
              <a:rPr lang="en-AU" sz="2400" b="0" dirty="0">
                <a:latin typeface="Stellar" panose="02000506040000020004" pitchFamily="50" charset="0"/>
              </a:rPr>
              <a:t>The BinarX Outreach Program is a high school outreach program that empowers WA students to design and build payloads for low-Earth orbit on board </a:t>
            </a:r>
            <a:r>
              <a:rPr lang="en-AU" sz="2400" b="0" dirty="0" err="1">
                <a:latin typeface="Stellar" panose="02000506040000020004" pitchFamily="50" charset="0"/>
              </a:rPr>
              <a:t>Binar</a:t>
            </a:r>
            <a:r>
              <a:rPr lang="en-AU" sz="2400" b="0" dirty="0">
                <a:latin typeface="Stellar" panose="02000506040000020004" pitchFamily="50" charset="0"/>
              </a:rPr>
              <a:t> CubeSats</a:t>
            </a:r>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endParaRPr kumimoji="0" lang="en-AU" sz="2400" b="0" i="0" u="none" strike="noStrike" cap="none" spc="0" normalizeH="0" baseline="0" dirty="0">
              <a:ln>
                <a:noFill/>
              </a:ln>
              <a:solidFill>
                <a:srgbClr val="000000"/>
              </a:solidFill>
              <a:effectLst/>
              <a:uFillTx/>
              <a:latin typeface="Stellar" panose="02000506040000020004" pitchFamily="50" charset="0"/>
              <a:sym typeface="Helvetica Neue"/>
            </a:endParaRPr>
          </a:p>
          <a:p>
            <a:r>
              <a:rPr lang="en-AU" sz="2400" b="0" dirty="0">
                <a:latin typeface="Stellar" panose="02000506040000020004" pitchFamily="50" charset="0"/>
              </a:rPr>
              <a:t>We have grown from 3 groups (encompassing 5 schools) to 11 groups (encompassing 13 schools), but will cap participation at 8 schools or groups as we have more demand for the program than we can currently service. </a:t>
            </a:r>
          </a:p>
          <a:p>
            <a:r>
              <a:rPr lang="en-AU" sz="2400" b="0" dirty="0">
                <a:latin typeface="Stellar" panose="02000506040000020004" pitchFamily="50" charset="0"/>
              </a:rPr>
              <a:t>We will also be running the school holiday program building payloads on Rob Howie’s custom PCBs and launching them in rockets that the students build and customise with 3D printed nose cones, which currently has 11 confirmed </a:t>
            </a:r>
            <a:r>
              <a:rPr lang="en-AU" sz="2400" b="0" dirty="0" err="1">
                <a:latin typeface="Stellar" panose="02000506040000020004" pitchFamily="50" charset="0"/>
              </a:rPr>
              <a:t>enrollments</a:t>
            </a:r>
            <a:r>
              <a:rPr lang="en-AU" sz="2400" b="0" dirty="0">
                <a:latin typeface="Stellar" panose="02000506040000020004" pitchFamily="50" charset="0"/>
              </a:rPr>
              <a:t> with students from 6 different schools or school groups across WA. 2 of these schools are not yet participating in the BinarX 2024 program so we expect the interest for participation to continue to grow.</a:t>
            </a:r>
            <a:endParaRPr lang="en-AU" dirty="0"/>
          </a:p>
        </p:txBody>
      </p:sp>
    </p:spTree>
    <p:extLst>
      <p:ext uri="{BB962C8B-B14F-4D97-AF65-F5344CB8AC3E}">
        <p14:creationId xmlns:p14="http://schemas.microsoft.com/office/powerpoint/2010/main" val="2935394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bg>
      <p:bgPr>
        <a:solidFill>
          <a:srgbClr val="000033"/>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118E9709-3895-7E36-F6E4-7A1D2BAC9C2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21" name="Graphic 20">
            <a:extLst>
              <a:ext uri="{FF2B5EF4-FFF2-40B4-BE49-F238E27FC236}">
                <a16:creationId xmlns:a16="http://schemas.microsoft.com/office/drawing/2014/main" id="{7F4F26DD-46A7-F3D3-C255-2B5C3FE5817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Bullets &amp; Photo">
    <p:bg>
      <p:bgPr>
        <a:solidFill>
          <a:srgbClr val="000033"/>
        </a:solidFill>
        <a:effectLst/>
      </p:bgPr>
    </p:bg>
    <p:spTree>
      <p:nvGrpSpPr>
        <p:cNvPr id="1" name=""/>
        <p:cNvGrpSpPr/>
        <p:nvPr/>
      </p:nvGrpSpPr>
      <p:grpSpPr>
        <a:xfrm>
          <a:off x="0" y="0"/>
          <a:ext cx="0" cy="0"/>
          <a:chOff x="0" y="0"/>
          <a:chExt cx="0" cy="0"/>
        </a:xfrm>
      </p:grpSpPr>
      <p:sp>
        <p:nvSpPr>
          <p:cNvPr id="67" name="Image"/>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8" name="Title Text"/>
          <p:cNvSpPr txBox="1">
            <a:spLocks noGrp="1"/>
          </p:cNvSpPr>
          <p:nvPr>
            <p:ph type="title"/>
          </p:nvPr>
        </p:nvSpPr>
        <p:spPr>
          <a:prstGeom prst="rect">
            <a:avLst/>
          </a:prstGeom>
        </p:spPr>
        <p:txBody>
          <a:bodyPr/>
          <a:lstStyle/>
          <a:p>
            <a:r>
              <a:t>Title Text</a:t>
            </a:r>
          </a:p>
        </p:txBody>
      </p:sp>
      <p:sp>
        <p:nvSpPr>
          <p:cNvPr id="69" name="Body Level One…"/>
          <p:cNvSpPr txBox="1">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70" name="Slide Number"/>
          <p:cNvSpPr txBox="1">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pic>
        <p:nvPicPr>
          <p:cNvPr id="2" name="Graphic 1">
            <a:extLst>
              <a:ext uri="{FF2B5EF4-FFF2-40B4-BE49-F238E27FC236}">
                <a16:creationId xmlns:a16="http://schemas.microsoft.com/office/drawing/2014/main" id="{1504E5F4-D2DA-20F2-D536-509449CBD80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801082F5-CF06-A0C7-A175-2A4695E566D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Bullets">
    <p:bg>
      <p:bgPr>
        <a:solidFill>
          <a:srgbClr val="000033"/>
        </a:solidFill>
        <a:effectLst/>
      </p:bgPr>
    </p:bg>
    <p:spTree>
      <p:nvGrpSpPr>
        <p:cNvPr id="1" name=""/>
        <p:cNvGrpSpPr/>
        <p:nvPr/>
      </p:nvGrpSpPr>
      <p:grpSpPr>
        <a:xfrm>
          <a:off x="0" y="0"/>
          <a:ext cx="0" cy="0"/>
          <a:chOff x="0" y="0"/>
          <a:chExt cx="0" cy="0"/>
        </a:xfrm>
      </p:grpSpPr>
      <p:sp>
        <p:nvSpPr>
          <p:cNvPr id="77" name="Body Level One…"/>
          <p:cNvSpPr txBox="1">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2" name="Graphic 1">
            <a:extLst>
              <a:ext uri="{FF2B5EF4-FFF2-40B4-BE49-F238E27FC236}">
                <a16:creationId xmlns:a16="http://schemas.microsoft.com/office/drawing/2014/main" id="{EF2334BC-50FB-CA28-2E7E-108988F82BF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DB8508FC-55A0-21A1-45F0-D8A5AB9AFFD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3 Up">
    <p:bg>
      <p:bgPr>
        <a:solidFill>
          <a:srgbClr val="000033"/>
        </a:solidFill>
        <a:effectLst/>
      </p:bgPr>
    </p:bg>
    <p:spTree>
      <p:nvGrpSpPr>
        <p:cNvPr id="1" name=""/>
        <p:cNvGrpSpPr/>
        <p:nvPr/>
      </p:nvGrpSpPr>
      <p:grpSpPr>
        <a:xfrm>
          <a:off x="0" y="0"/>
          <a:ext cx="0" cy="0"/>
          <a:chOff x="0" y="0"/>
          <a:chExt cx="0" cy="0"/>
        </a:xfrm>
      </p:grpSpPr>
      <p:sp>
        <p:nvSpPr>
          <p:cNvPr id="85" name="Image"/>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6" name="Image"/>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7" name="Image"/>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2" name="Graphic 1">
            <a:extLst>
              <a:ext uri="{FF2B5EF4-FFF2-40B4-BE49-F238E27FC236}">
                <a16:creationId xmlns:a16="http://schemas.microsoft.com/office/drawing/2014/main" id="{BED79BCC-F9F0-D026-F4A9-AA64D528DC6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57C23D1E-A250-649E-FC0C-BCA26AB4BF1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Quote">
    <p:bg>
      <p:bgPr>
        <a:solidFill>
          <a:srgbClr val="000033"/>
        </a:solidFill>
        <a:effectLst/>
      </p:bgPr>
    </p:bg>
    <p:spTree>
      <p:nvGrpSpPr>
        <p:cNvPr id="1" name=""/>
        <p:cNvGrpSpPr/>
        <p:nvPr/>
      </p:nvGrpSpPr>
      <p:grpSpPr>
        <a:xfrm>
          <a:off x="0" y="0"/>
          <a:ext cx="0" cy="0"/>
          <a:chOff x="0" y="0"/>
          <a:chExt cx="0" cy="0"/>
        </a:xfrm>
      </p:grpSpPr>
      <p:sp>
        <p:nvSpPr>
          <p:cNvPr id="95" name="–Johnny Appleseed"/>
          <p:cNvSpPr txBox="1">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6" name="“Type a quote here.”"/>
          <p:cNvSpPr txBox="1">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2" name="Graphic 1">
            <a:extLst>
              <a:ext uri="{FF2B5EF4-FFF2-40B4-BE49-F238E27FC236}">
                <a16:creationId xmlns:a16="http://schemas.microsoft.com/office/drawing/2014/main" id="{87E94AC7-A78E-0390-AA9C-6AB531E6EA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C7D417EE-A951-FCD6-51F2-43931AF5A3C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Photo">
    <p:bg>
      <p:bgPr>
        <a:solidFill>
          <a:srgbClr val="000033"/>
        </a:solidFill>
        <a:effectLst/>
      </p:bgPr>
    </p:bg>
    <p:spTree>
      <p:nvGrpSpPr>
        <p:cNvPr id="1" name=""/>
        <p:cNvGrpSpPr/>
        <p:nvPr/>
      </p:nvGrpSpPr>
      <p:grpSpPr>
        <a:xfrm>
          <a:off x="0" y="0"/>
          <a:ext cx="0" cy="0"/>
          <a:chOff x="0" y="0"/>
          <a:chExt cx="0" cy="0"/>
        </a:xfrm>
      </p:grpSpPr>
      <p:sp>
        <p:nvSpPr>
          <p:cNvPr id="104" name="Image"/>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5"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2" name="Graphic 1">
            <a:extLst>
              <a:ext uri="{FF2B5EF4-FFF2-40B4-BE49-F238E27FC236}">
                <a16:creationId xmlns:a16="http://schemas.microsoft.com/office/drawing/2014/main" id="{246A549A-B707-D20B-D871-A0596B80484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3FB63DF6-772E-8408-F302-597A994434E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bg>
      <p:bgPr>
        <a:solidFill>
          <a:srgbClr val="000033"/>
        </a:solidFill>
        <a:effectLst/>
      </p:bgPr>
    </p:bg>
    <p:spTree>
      <p:nvGrpSpPr>
        <p:cNvPr id="1" name=""/>
        <p:cNvGrpSpPr/>
        <p:nvPr/>
      </p:nvGrpSpPr>
      <p:grpSpPr>
        <a:xfrm>
          <a:off x="0" y="0"/>
          <a:ext cx="0" cy="0"/>
          <a:chOff x="0" y="0"/>
          <a:chExt cx="0" cy="0"/>
        </a:xfrm>
      </p:grpSpPr>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dirty="0"/>
          </a:p>
        </p:txBody>
      </p:sp>
      <p:pic>
        <p:nvPicPr>
          <p:cNvPr id="2" name="Graphic 1">
            <a:extLst>
              <a:ext uri="{FF2B5EF4-FFF2-40B4-BE49-F238E27FC236}">
                <a16:creationId xmlns:a16="http://schemas.microsoft.com/office/drawing/2014/main" id="{76A42443-E040-890D-6B5F-99794C5D41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5129" y="573214"/>
            <a:ext cx="3849582" cy="981266"/>
          </a:xfrm>
          <a:prstGeom prst="rect">
            <a:avLst/>
          </a:prstGeom>
        </p:spPr>
      </p:pic>
      <p:pic>
        <p:nvPicPr>
          <p:cNvPr id="3" name="Graphic 2">
            <a:extLst>
              <a:ext uri="{FF2B5EF4-FFF2-40B4-BE49-F238E27FC236}">
                <a16:creationId xmlns:a16="http://schemas.microsoft.com/office/drawing/2014/main" id="{B4DD039D-5BCF-F4C5-5EEA-27B8E4B9634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706127" y="11887200"/>
            <a:ext cx="8785998" cy="1388963"/>
          </a:xfrm>
          <a:prstGeom prst="rect">
            <a:avLst/>
          </a:prstGeom>
        </p:spPr>
      </p:pic>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33"/>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387453" y="357187"/>
            <a:ext cx="15609094" cy="30360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p>
            <a:r>
              <a:t>Title Text</a:t>
            </a:r>
          </a:p>
        </p:txBody>
      </p:sp>
      <p:sp>
        <p:nvSpPr>
          <p:cNvPr id="3" name="Body Level One…"/>
          <p:cNvSpPr txBox="1">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6" r:id="rId3"/>
    <p:sldLayoutId id="2147483657" r:id="rId4"/>
    <p:sldLayoutId id="2147483658" r:id="rId5"/>
    <p:sldLayoutId id="2147483659" r:id="rId6"/>
    <p:sldLayoutId id="2147483660" r:id="rId7"/>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5.jpe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10" Type="http://schemas.openxmlformats.org/officeDocument/2006/relationships/image" Target="../media/image10.svg"/><Relationship Id="rId4" Type="http://schemas.openxmlformats.org/officeDocument/2006/relationships/image" Target="../media/image6.png"/><Relationship Id="rId9"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media" Target="../media/media2.mp4"/><Relationship Id="rId7" Type="http://schemas.openxmlformats.org/officeDocument/2006/relationships/image" Target="../media/image1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video" Target="../media/media2.mp4"/><Relationship Id="rId9" Type="http://schemas.openxmlformats.org/officeDocument/2006/relationships/image" Target="../media/image14.jp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picture containing music, guitar&#10;&#10;Description automatically generated">
            <a:extLst>
              <a:ext uri="{FF2B5EF4-FFF2-40B4-BE49-F238E27FC236}">
                <a16:creationId xmlns:a16="http://schemas.microsoft.com/office/drawing/2014/main" id="{A21E903B-9EA0-4FB0-9943-C09099C082E4}"/>
              </a:ext>
            </a:extLst>
          </p:cNvPr>
          <p:cNvPicPr>
            <a:picLocks noChangeAspect="1"/>
          </p:cNvPicPr>
          <p:nvPr/>
        </p:nvPicPr>
        <p:blipFill rotWithShape="1">
          <a:blip r:embed="rId3">
            <a:extLst>
              <a:ext uri="{28A0092B-C50C-407E-A947-70E740481C1C}">
                <a14:useLocalDpi xmlns:a14="http://schemas.microsoft.com/office/drawing/2010/main" val="0"/>
              </a:ext>
            </a:extLst>
          </a:blip>
          <a:srcRect b="15625"/>
          <a:stretch/>
        </p:blipFill>
        <p:spPr>
          <a:xfrm>
            <a:off x="-3518" y="-32656"/>
            <a:ext cx="24384000" cy="13716000"/>
          </a:xfrm>
          <a:prstGeom prst="rect">
            <a:avLst/>
          </a:prstGeom>
        </p:spPr>
      </p:pic>
      <p:sp>
        <p:nvSpPr>
          <p:cNvPr id="122" name="Rectangle"/>
          <p:cNvSpPr/>
          <p:nvPr/>
        </p:nvSpPr>
        <p:spPr>
          <a:xfrm>
            <a:off x="3133747" y="9660036"/>
            <a:ext cx="21234377" cy="2511470"/>
          </a:xfrm>
          <a:prstGeom prst="rect">
            <a:avLst/>
          </a:prstGeom>
          <a:solidFill>
            <a:srgbClr val="000033"/>
          </a:solidFill>
          <a:ln w="12700">
            <a:miter lim="400000"/>
          </a:ln>
        </p:spPr>
        <p:txBody>
          <a:bodyPr lIns="71437" tIns="71437" rIns="71437" bIns="71437" anchor="ctr"/>
          <a:lstStyle/>
          <a:p>
            <a:pPr algn="l" defTabSz="457200">
              <a:lnSpc>
                <a:spcPct val="80000"/>
              </a:lnSpc>
              <a:defRPr sz="5000" b="0" spc="229">
                <a:solidFill>
                  <a:srgbClr val="F3352F"/>
                </a:solidFill>
                <a:latin typeface="Kapra Neue Regular"/>
                <a:ea typeface="Kapra Neue Regular"/>
                <a:cs typeface="Kapra Neue Regular"/>
                <a:sym typeface="Kapra Neue Regular"/>
              </a:defRPr>
            </a:pPr>
            <a:endParaRPr/>
          </a:p>
        </p:txBody>
      </p:sp>
      <p:pic>
        <p:nvPicPr>
          <p:cNvPr id="16" name="Picture 15" descr="Shape&#10;&#10;Description automatically generated">
            <a:extLst>
              <a:ext uri="{FF2B5EF4-FFF2-40B4-BE49-F238E27FC236}">
                <a16:creationId xmlns:a16="http://schemas.microsoft.com/office/drawing/2014/main" id="{C532BB26-00F5-421E-8B2C-1498609998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13609" y="9985341"/>
            <a:ext cx="1900582" cy="1911082"/>
          </a:xfrm>
          <a:prstGeom prst="rect">
            <a:avLst/>
          </a:prstGeom>
        </p:spPr>
      </p:pic>
      <p:sp>
        <p:nvSpPr>
          <p:cNvPr id="126" name="SPACE ROCK…"/>
          <p:cNvSpPr txBox="1"/>
          <p:nvPr/>
        </p:nvSpPr>
        <p:spPr>
          <a:xfrm>
            <a:off x="14462141" y="9985341"/>
            <a:ext cx="7010198" cy="2153937"/>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71437" tIns="71437" rIns="71437" bIns="71437"/>
          <a:lstStyle/>
          <a:p>
            <a:pPr algn="l" defTabSz="457200">
              <a:defRPr sz="12500" b="0" spc="145">
                <a:solidFill>
                  <a:srgbClr val="FFFFFF"/>
                </a:solidFill>
                <a:latin typeface="Kapra Neue SemiBold"/>
                <a:ea typeface="Kapra Neue SemiBold"/>
                <a:cs typeface="Kapra Neue SemiBold"/>
                <a:sym typeface="Kapra Neue SemiBold"/>
              </a:defRPr>
            </a:pPr>
            <a:r>
              <a:rPr lang="en-AU" sz="4600" dirty="0">
                <a:latin typeface="Stellar" panose="02000506040000020004" pitchFamily="50" charset="0"/>
              </a:rPr>
              <a:t>SCHOOL HOLIDAY </a:t>
            </a:r>
          </a:p>
          <a:p>
            <a:pPr algn="l" defTabSz="457200">
              <a:defRPr sz="12500" b="0" spc="145">
                <a:solidFill>
                  <a:srgbClr val="FFFFFF"/>
                </a:solidFill>
                <a:latin typeface="Kapra Neue SemiBold"/>
                <a:ea typeface="Kapra Neue SemiBold"/>
                <a:cs typeface="Kapra Neue SemiBold"/>
                <a:sym typeface="Kapra Neue SemiBold"/>
              </a:defRPr>
            </a:pPr>
            <a:r>
              <a:rPr lang="en-AU" sz="4600" dirty="0">
                <a:latin typeface="Stellar" panose="02000506040000020004" pitchFamily="50" charset="0"/>
              </a:rPr>
              <a:t>PROGRAM SUMMER 2024</a:t>
            </a:r>
          </a:p>
        </p:txBody>
      </p:sp>
      <p:pic>
        <p:nvPicPr>
          <p:cNvPr id="3" name="Graphic 2">
            <a:extLst>
              <a:ext uri="{FF2B5EF4-FFF2-40B4-BE49-F238E27FC236}">
                <a16:creationId xmlns:a16="http://schemas.microsoft.com/office/drawing/2014/main" id="{650D84AE-45EB-E70E-8208-885660DEE67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76287" y="10096336"/>
            <a:ext cx="6072922" cy="1548000"/>
          </a:xfrm>
          <a:prstGeom prst="rect">
            <a:avLst/>
          </a:prstGeom>
        </p:spPr>
      </p:pic>
      <p:pic>
        <p:nvPicPr>
          <p:cNvPr id="5" name="Graphic 4">
            <a:extLst>
              <a:ext uri="{FF2B5EF4-FFF2-40B4-BE49-F238E27FC236}">
                <a16:creationId xmlns:a16="http://schemas.microsoft.com/office/drawing/2014/main" id="{457A3274-B731-E23E-E70F-16347AA9E89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517" y="-100978"/>
            <a:ext cx="2281935" cy="13923113"/>
          </a:xfrm>
          <a:prstGeom prst="rect">
            <a:avLst/>
          </a:prstGeom>
        </p:spPr>
      </p:pic>
      <p:pic>
        <p:nvPicPr>
          <p:cNvPr id="11" name="Graphic 10">
            <a:extLst>
              <a:ext uri="{FF2B5EF4-FFF2-40B4-BE49-F238E27FC236}">
                <a16:creationId xmlns:a16="http://schemas.microsoft.com/office/drawing/2014/main" id="{3FE26658-6247-385D-A9C6-31FD801DBC8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3985070" y="211174"/>
            <a:ext cx="9661566" cy="1527380"/>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33"/>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19ADE6-AD9A-6349-E8F2-5A457781FE2B}"/>
              </a:ext>
            </a:extLst>
          </p:cNvPr>
          <p:cNvSpPr txBox="1"/>
          <p:nvPr/>
        </p:nvSpPr>
        <p:spPr>
          <a:xfrm>
            <a:off x="1036683" y="1253060"/>
            <a:ext cx="10066746" cy="96237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457200" marR="0" indent="-457200" algn="l" defTabSz="821531" rtl="0" fontAlgn="auto" latinLnBrk="0" hangingPunct="0">
              <a:lnSpc>
                <a:spcPct val="100000"/>
              </a:lnSpc>
              <a:spcBef>
                <a:spcPts val="0"/>
              </a:spcBef>
              <a:spcAft>
                <a:spcPts val="0"/>
              </a:spcAft>
              <a:buClrTx/>
              <a:buSzTx/>
              <a:buFont typeface="Wingdings" panose="05000000000000000000" pitchFamily="2" charset="2"/>
              <a:buChar char="§"/>
              <a:tabLst/>
            </a:pPr>
            <a:endParaRPr kumimoji="0" lang="en-US" sz="3200"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457200" marR="0" indent="-457200" algn="l" defTabSz="821531" rtl="0" fontAlgn="auto" latinLnBrk="0" hangingPunct="0">
              <a:lnSpc>
                <a:spcPct val="100000"/>
              </a:lnSpc>
              <a:spcBef>
                <a:spcPts val="0"/>
              </a:spcBef>
              <a:spcAft>
                <a:spcPts val="0"/>
              </a:spcAft>
              <a:buClrTx/>
              <a:buSzTx/>
              <a:buFont typeface="Wingdings" panose="05000000000000000000" pitchFamily="2" charset="2"/>
              <a:buChar char="§"/>
              <a:tabLst/>
            </a:pPr>
            <a:endParaRPr lang="en-US" b="0" dirty="0">
              <a:solidFill>
                <a:schemeClr val="bg1"/>
              </a:solidFill>
            </a:endParaRPr>
          </a:p>
          <a:p>
            <a:pPr marL="457200" marR="0" indent="-457200" algn="l" defTabSz="821531" rtl="0" fontAlgn="auto" latinLnBrk="0" hangingPunct="0">
              <a:lnSpc>
                <a:spcPct val="100000"/>
              </a:lnSpc>
              <a:spcBef>
                <a:spcPts val="0"/>
              </a:spcBef>
              <a:spcAft>
                <a:spcPts val="0"/>
              </a:spcAft>
              <a:buClrTx/>
              <a:buSzTx/>
              <a:buFont typeface="Wingdings" panose="05000000000000000000" pitchFamily="2" charset="2"/>
              <a:buChar char="§"/>
              <a:tabLst/>
            </a:pPr>
            <a:endParaRPr kumimoji="0" lang="en-US" sz="4000"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457200" marR="0" indent="-457200" algn="l" defTabSz="821531" rtl="0" fontAlgn="auto" latinLnBrk="0" hangingPunct="0">
              <a:lnSpc>
                <a:spcPct val="100000"/>
              </a:lnSpc>
              <a:spcBef>
                <a:spcPts val="0"/>
              </a:spcBef>
              <a:spcAft>
                <a:spcPts val="0"/>
              </a:spcAft>
              <a:buClrTx/>
              <a:buSzTx/>
              <a:buFont typeface="Wingdings" panose="05000000000000000000" pitchFamily="2" charset="2"/>
              <a:buChar char="§"/>
              <a:tabLst/>
            </a:pPr>
            <a:r>
              <a:rPr kumimoji="0" lang="en-US" sz="4000" b="0" i="0" u="none" strike="noStrike" cap="none" spc="0" normalizeH="0" baseline="0" dirty="0">
                <a:ln>
                  <a:noFill/>
                </a:ln>
                <a:solidFill>
                  <a:schemeClr val="bg1"/>
                </a:solidFill>
                <a:effectLst/>
                <a:uFillTx/>
                <a:latin typeface="Helvetica Neue"/>
                <a:ea typeface="Helvetica Neue"/>
                <a:cs typeface="Helvetica Neue"/>
                <a:sym typeface="Helvetica Neue"/>
              </a:rPr>
              <a:t>My journey started with what you are all doing, building and launching model rockets. </a:t>
            </a:r>
          </a:p>
          <a:p>
            <a:pPr marL="457200" marR="0" indent="-457200" algn="l" defTabSz="821531" rtl="0" fontAlgn="auto" latinLnBrk="0" hangingPunct="0">
              <a:lnSpc>
                <a:spcPct val="100000"/>
              </a:lnSpc>
              <a:spcBef>
                <a:spcPts val="0"/>
              </a:spcBef>
              <a:spcAft>
                <a:spcPts val="0"/>
              </a:spcAft>
              <a:buClrTx/>
              <a:buSzTx/>
              <a:buFont typeface="Wingdings" panose="05000000000000000000" pitchFamily="2" charset="2"/>
              <a:buChar char="§"/>
              <a:tabLst/>
            </a:pPr>
            <a:endParaRPr kumimoji="0" lang="en-US" sz="4000"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457200" marR="0" indent="-457200" algn="l" defTabSz="821531" rtl="0" fontAlgn="auto" latinLnBrk="0" hangingPunct="0">
              <a:lnSpc>
                <a:spcPct val="100000"/>
              </a:lnSpc>
              <a:spcBef>
                <a:spcPts val="0"/>
              </a:spcBef>
              <a:spcAft>
                <a:spcPts val="0"/>
              </a:spcAft>
              <a:buClrTx/>
              <a:buSzTx/>
              <a:buFont typeface="Wingdings" panose="05000000000000000000" pitchFamily="2" charset="2"/>
              <a:buChar char="§"/>
              <a:tabLst/>
            </a:pPr>
            <a:endParaRPr lang="en-US" sz="4000" b="0" dirty="0">
              <a:solidFill>
                <a:schemeClr val="bg1"/>
              </a:solidFill>
            </a:endParaRPr>
          </a:p>
          <a:p>
            <a:pPr marL="457200" marR="0" indent="-457200" algn="l" defTabSz="821531" rtl="0" fontAlgn="auto" latinLnBrk="0" hangingPunct="0">
              <a:lnSpc>
                <a:spcPct val="100000"/>
              </a:lnSpc>
              <a:spcBef>
                <a:spcPts val="0"/>
              </a:spcBef>
              <a:spcAft>
                <a:spcPts val="0"/>
              </a:spcAft>
              <a:buClrTx/>
              <a:buSzTx/>
              <a:buFont typeface="Wingdings" panose="05000000000000000000" pitchFamily="2" charset="2"/>
              <a:buChar char="§"/>
              <a:tabLst/>
            </a:pPr>
            <a:r>
              <a:rPr lang="en-US" sz="4000" b="0" dirty="0">
                <a:solidFill>
                  <a:schemeClr val="bg1"/>
                </a:solidFill>
              </a:rPr>
              <a:t>That passion has turned into my job, doing propulsion engineering at the </a:t>
            </a:r>
            <a:r>
              <a:rPr lang="en-US" sz="4000" b="0" dirty="0" err="1">
                <a:solidFill>
                  <a:schemeClr val="bg1"/>
                </a:solidFill>
              </a:rPr>
              <a:t>Binar</a:t>
            </a:r>
            <a:r>
              <a:rPr lang="en-US" sz="4000" b="0" dirty="0">
                <a:solidFill>
                  <a:schemeClr val="bg1"/>
                </a:solidFill>
              </a:rPr>
              <a:t> Space Program.</a:t>
            </a:r>
          </a:p>
          <a:p>
            <a:pPr marL="457200" marR="0" indent="-457200" algn="l" defTabSz="821531" rtl="0" fontAlgn="auto" latinLnBrk="0" hangingPunct="0">
              <a:lnSpc>
                <a:spcPct val="100000"/>
              </a:lnSpc>
              <a:spcBef>
                <a:spcPts val="0"/>
              </a:spcBef>
              <a:spcAft>
                <a:spcPts val="0"/>
              </a:spcAft>
              <a:buClrTx/>
              <a:buSzTx/>
              <a:buFont typeface="Wingdings" panose="05000000000000000000" pitchFamily="2" charset="2"/>
              <a:buChar char="§"/>
              <a:tabLst/>
            </a:pPr>
            <a:endParaRPr kumimoji="0" lang="en-US" sz="4000" b="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457200" marR="0" indent="-457200" algn="l" defTabSz="821531" rtl="0" fontAlgn="auto" latinLnBrk="0" hangingPunct="0">
              <a:lnSpc>
                <a:spcPct val="100000"/>
              </a:lnSpc>
              <a:spcBef>
                <a:spcPts val="0"/>
              </a:spcBef>
              <a:spcAft>
                <a:spcPts val="0"/>
              </a:spcAft>
              <a:buClrTx/>
              <a:buSzTx/>
              <a:buFont typeface="Wingdings" panose="05000000000000000000" pitchFamily="2" charset="2"/>
              <a:buChar char="§"/>
              <a:tabLst/>
            </a:pPr>
            <a:endParaRPr lang="en-US" sz="4000" b="0" dirty="0">
              <a:solidFill>
                <a:schemeClr val="bg1"/>
              </a:solidFill>
            </a:endParaRPr>
          </a:p>
          <a:p>
            <a:pPr marL="457200" marR="0" indent="-457200" algn="l" defTabSz="821531" rtl="0" fontAlgn="auto" latinLnBrk="0" hangingPunct="0">
              <a:lnSpc>
                <a:spcPct val="100000"/>
              </a:lnSpc>
              <a:spcBef>
                <a:spcPts val="0"/>
              </a:spcBef>
              <a:spcAft>
                <a:spcPts val="0"/>
              </a:spcAft>
              <a:buClrTx/>
              <a:buSzTx/>
              <a:buFont typeface="Wingdings" panose="05000000000000000000" pitchFamily="2" charset="2"/>
              <a:buChar char="§"/>
              <a:tabLst/>
            </a:pPr>
            <a:r>
              <a:rPr lang="en-US" sz="4000" b="0" dirty="0">
                <a:solidFill>
                  <a:schemeClr val="bg1"/>
                </a:solidFill>
              </a:rPr>
              <a:t>What I do now? Design and testing of tiny rocket engines for small spacecraft. </a:t>
            </a:r>
          </a:p>
          <a:p>
            <a:pPr marR="0" algn="l" defTabSz="821531" rtl="0" fontAlgn="auto" latinLnBrk="0" hangingPunct="0">
              <a:lnSpc>
                <a:spcPct val="100000"/>
              </a:lnSpc>
              <a:spcBef>
                <a:spcPts val="0"/>
              </a:spcBef>
              <a:spcAft>
                <a:spcPts val="0"/>
              </a:spcAft>
              <a:buClrTx/>
              <a:buSzTx/>
              <a:tabLst/>
            </a:pPr>
            <a:endParaRPr kumimoji="0" lang="en-AU" sz="3200" b="0"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pic>
        <p:nvPicPr>
          <p:cNvPr id="9" name="Picture 8" descr="A silver metal object with screws&#10;&#10;Description automatically generated">
            <a:extLst>
              <a:ext uri="{FF2B5EF4-FFF2-40B4-BE49-F238E27FC236}">
                <a16:creationId xmlns:a16="http://schemas.microsoft.com/office/drawing/2014/main" id="{1AA8A5C8-C0FE-5B91-086A-3047BF282A5B}"/>
              </a:ext>
            </a:extLst>
          </p:cNvPr>
          <p:cNvPicPr>
            <a:picLocks noChangeAspect="1"/>
          </p:cNvPicPr>
          <p:nvPr/>
        </p:nvPicPr>
        <p:blipFill rotWithShape="1">
          <a:blip r:embed="rId3">
            <a:extLst>
              <a:ext uri="{28A0092B-C50C-407E-A947-70E740481C1C}">
                <a14:useLocalDpi xmlns:a14="http://schemas.microsoft.com/office/drawing/2010/main" val="0"/>
              </a:ext>
            </a:extLst>
          </a:blip>
          <a:srcRect l="22653" r="24372"/>
          <a:stretch/>
        </p:blipFill>
        <p:spPr>
          <a:xfrm>
            <a:off x="14465300" y="1378279"/>
            <a:ext cx="6985000" cy="9909631"/>
          </a:xfrm>
          <a:prstGeom prst="rect">
            <a:avLst/>
          </a:prstGeom>
        </p:spPr>
      </p:pic>
    </p:spTree>
    <p:extLst>
      <p:ext uri="{BB962C8B-B14F-4D97-AF65-F5344CB8AC3E}">
        <p14:creationId xmlns:p14="http://schemas.microsoft.com/office/powerpoint/2010/main" val="169290321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33"/>
        </a:solidFill>
        <a:effectLst/>
      </p:bgPr>
    </p:bg>
    <p:spTree>
      <p:nvGrpSpPr>
        <p:cNvPr id="1" name=""/>
        <p:cNvGrpSpPr/>
        <p:nvPr/>
      </p:nvGrpSpPr>
      <p:grpSpPr>
        <a:xfrm>
          <a:off x="0" y="0"/>
          <a:ext cx="0" cy="0"/>
          <a:chOff x="0" y="0"/>
          <a:chExt cx="0" cy="0"/>
        </a:xfrm>
      </p:grpSpPr>
      <p:pic>
        <p:nvPicPr>
          <p:cNvPr id="2" name="419253122_1856701574785138_3713591081309442274_n">
            <a:hlinkClick r:id="" action="ppaction://media"/>
            <a:extLst>
              <a:ext uri="{FF2B5EF4-FFF2-40B4-BE49-F238E27FC236}">
                <a16:creationId xmlns:a16="http://schemas.microsoft.com/office/drawing/2014/main" id="{CE389515-8370-E802-C90F-9173B66107E6}"/>
              </a:ext>
            </a:extLst>
          </p:cNvPr>
          <p:cNvPicPr>
            <a:picLocks noChangeAspect="1"/>
          </p:cNvPicPr>
          <p:nvPr>
            <a:videoFile r:link="rId2"/>
            <p:extLst>
              <p:ext uri="{DAA4B4D4-6D71-4841-9C94-3DE7FCFB9230}">
                <p14:media xmlns:p14="http://schemas.microsoft.com/office/powerpoint/2010/main" r:embed="rId1"/>
              </p:ext>
            </p:extLst>
          </p:nvPr>
        </p:nvPicPr>
        <p:blipFill>
          <a:blip r:embed="rId7">
            <a:lum bright="20000" contrast="20000"/>
          </a:blip>
          <a:stretch>
            <a:fillRect/>
          </a:stretch>
        </p:blipFill>
        <p:spPr>
          <a:xfrm>
            <a:off x="0" y="182651"/>
            <a:ext cx="8585200" cy="13470308"/>
          </a:xfrm>
          <a:prstGeom prst="rect">
            <a:avLst/>
          </a:prstGeom>
        </p:spPr>
      </p:pic>
      <p:pic>
        <p:nvPicPr>
          <p:cNvPr id="3" name="419012622_7323258431052119_3539488305943580329_n">
            <a:hlinkClick r:id="" action="ppaction://media"/>
            <a:extLst>
              <a:ext uri="{FF2B5EF4-FFF2-40B4-BE49-F238E27FC236}">
                <a16:creationId xmlns:a16="http://schemas.microsoft.com/office/drawing/2014/main" id="{174AB58C-5568-FE0D-B17D-22FCEFED0C1B}"/>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6129001" y="182651"/>
            <a:ext cx="8255000" cy="13470308"/>
          </a:xfrm>
          <a:prstGeom prst="rect">
            <a:avLst/>
          </a:prstGeom>
        </p:spPr>
      </p:pic>
      <p:pic>
        <p:nvPicPr>
          <p:cNvPr id="4" name="Picture 3" descr="Two men standing next to a rocket&#10;&#10;Description automatically generated">
            <a:extLst>
              <a:ext uri="{FF2B5EF4-FFF2-40B4-BE49-F238E27FC236}">
                <a16:creationId xmlns:a16="http://schemas.microsoft.com/office/drawing/2014/main" id="{AB22EB01-C16B-BB80-F500-4470D4E8DEA3}"/>
              </a:ext>
            </a:extLst>
          </p:cNvPr>
          <p:cNvPicPr>
            <a:picLocks noChangeAspect="1"/>
          </p:cNvPicPr>
          <p:nvPr/>
        </p:nvPicPr>
        <p:blipFill rotWithShape="1">
          <a:blip r:embed="rId9">
            <a:extLst>
              <a:ext uri="{28A0092B-C50C-407E-A947-70E740481C1C}">
                <a14:useLocalDpi xmlns:a14="http://schemas.microsoft.com/office/drawing/2010/main" val="0"/>
              </a:ext>
            </a:extLst>
          </a:blip>
          <a:srcRect l="13806" r="13806"/>
          <a:stretch/>
        </p:blipFill>
        <p:spPr>
          <a:xfrm>
            <a:off x="8585200" y="182651"/>
            <a:ext cx="7543801" cy="13470308"/>
          </a:xfrm>
          <a:prstGeom prst="rect">
            <a:avLst/>
          </a:prstGeom>
        </p:spPr>
      </p:pic>
    </p:spTree>
    <p:extLst>
      <p:ext uri="{BB962C8B-B14F-4D97-AF65-F5344CB8AC3E}">
        <p14:creationId xmlns:p14="http://schemas.microsoft.com/office/powerpoint/2010/main" val="209992626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87"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5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seq concurrent="1" nextAc="seek">
              <p:cTn id="18" restart="whenNotActive" fill="hold" evtFilter="cancelBubble" nodeType="interactiveSeq">
                <p:stCondLst>
                  <p:cond evt="onClick" delay="0">
                    <p:tgtEl>
                      <p:spTgt spid="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33"/>
        </a:solidFill>
        <a:effectLst/>
      </p:bgPr>
    </p:bg>
    <p:spTree>
      <p:nvGrpSpPr>
        <p:cNvPr id="1" name=""/>
        <p:cNvGrpSpPr/>
        <p:nvPr/>
      </p:nvGrpSpPr>
      <p:grpSpPr>
        <a:xfrm>
          <a:off x="0" y="0"/>
          <a:ext cx="0" cy="0"/>
          <a:chOff x="0" y="0"/>
          <a:chExt cx="0" cy="0"/>
        </a:xfrm>
      </p:grpSpPr>
      <p:sp>
        <p:nvSpPr>
          <p:cNvPr id="3" name="TITLE ALL CAPS">
            <a:extLst>
              <a:ext uri="{FF2B5EF4-FFF2-40B4-BE49-F238E27FC236}">
                <a16:creationId xmlns:a16="http://schemas.microsoft.com/office/drawing/2014/main" id="{C5A07065-FBEC-78F0-5E04-79BC23923A8A}"/>
              </a:ext>
            </a:extLst>
          </p:cNvPr>
          <p:cNvSpPr txBox="1"/>
          <p:nvPr/>
        </p:nvSpPr>
        <p:spPr>
          <a:xfrm>
            <a:off x="5157932" y="359263"/>
            <a:ext cx="17320103" cy="17923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t"/>
          <a:lstStyle>
            <a:lvl1pPr algn="l" defTabSz="457200">
              <a:lnSpc>
                <a:spcPct val="70000"/>
              </a:lnSpc>
              <a:defRPr sz="9000" b="0" spc="104">
                <a:solidFill>
                  <a:srgbClr val="ED1119"/>
                </a:solidFill>
                <a:latin typeface="Kapra Neue SemiBold"/>
                <a:ea typeface="Kapra Neue SemiBold"/>
                <a:cs typeface="Kapra Neue SemiBold"/>
                <a:sym typeface="Kapra Neue SemiBold"/>
              </a:defRPr>
            </a:lvl1pPr>
          </a:lstStyle>
          <a:p>
            <a:pPr>
              <a:lnSpc>
                <a:spcPct val="100000"/>
              </a:lnSpc>
            </a:pPr>
            <a:r>
              <a:rPr lang="en-AU" sz="8000" dirty="0">
                <a:solidFill>
                  <a:schemeClr val="bg1"/>
                </a:solidFill>
                <a:latin typeface="Ailerons" panose="00000500000000000000" pitchFamily="50" charset="0"/>
              </a:rPr>
              <a:t>3D Printing / Additive Manufacturing </a:t>
            </a:r>
            <a:endParaRPr lang="en-US" sz="8000" dirty="0">
              <a:solidFill>
                <a:schemeClr val="bg1"/>
              </a:solidFill>
              <a:latin typeface="Ailerons" panose="00000500000000000000" pitchFamily="50" charset="0"/>
            </a:endParaRPr>
          </a:p>
        </p:txBody>
      </p:sp>
      <p:sp>
        <p:nvSpPr>
          <p:cNvPr id="2" name="TextBox 1">
            <a:extLst>
              <a:ext uri="{FF2B5EF4-FFF2-40B4-BE49-F238E27FC236}">
                <a16:creationId xmlns:a16="http://schemas.microsoft.com/office/drawing/2014/main" id="{411A7ABB-AC32-9F7C-3E06-DCD4F7469801}"/>
              </a:ext>
            </a:extLst>
          </p:cNvPr>
          <p:cNvSpPr txBox="1"/>
          <p:nvPr/>
        </p:nvSpPr>
        <p:spPr>
          <a:xfrm>
            <a:off x="6064250" y="2795801"/>
            <a:ext cx="9664700"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R="0" algn="l" defTabSz="821531" rtl="0" fontAlgn="auto" latinLnBrk="0" hangingPunct="0">
              <a:lnSpc>
                <a:spcPct val="100000"/>
              </a:lnSpc>
              <a:spcBef>
                <a:spcPts val="0"/>
              </a:spcBef>
              <a:spcAft>
                <a:spcPts val="0"/>
              </a:spcAft>
              <a:buClrTx/>
              <a:buSzTx/>
              <a:tabLst/>
            </a:pPr>
            <a:r>
              <a:rPr kumimoji="0" lang="en-US" sz="3200" b="0" i="0" strike="noStrike" cap="none" spc="0" normalizeH="0" baseline="0" dirty="0">
                <a:ln>
                  <a:noFill/>
                </a:ln>
                <a:solidFill>
                  <a:schemeClr val="bg1"/>
                </a:solidFill>
                <a:effectLst/>
                <a:uFillTx/>
                <a:latin typeface="Helvetica Neue"/>
                <a:ea typeface="Helvetica Neue"/>
                <a:cs typeface="Helvetica Neue"/>
                <a:sym typeface="Helvetica Neue"/>
              </a:rPr>
              <a:t>Turn digital models from the computer into real parts </a:t>
            </a:r>
            <a:endParaRPr kumimoji="0" lang="en-AU" sz="3200" b="0" i="0" strike="noStrike" cap="none" spc="0" normalizeH="0" baseline="0" dirty="0">
              <a:ln>
                <a:noFill/>
              </a:ln>
              <a:solidFill>
                <a:schemeClr val="bg1"/>
              </a:solidFill>
              <a:effectLst/>
              <a:uFillTx/>
              <a:latin typeface="Helvetica Neue"/>
              <a:ea typeface="Helvetica Neue"/>
              <a:cs typeface="Helvetica Neue"/>
              <a:sym typeface="Helvetica Neue"/>
            </a:endParaRPr>
          </a:p>
        </p:txBody>
      </p:sp>
      <p:pic>
        <p:nvPicPr>
          <p:cNvPr id="5" name="Picture 4">
            <a:extLst>
              <a:ext uri="{FF2B5EF4-FFF2-40B4-BE49-F238E27FC236}">
                <a16:creationId xmlns:a16="http://schemas.microsoft.com/office/drawing/2014/main" id="{85AA6C5B-6BEF-66B1-EDF5-E60689126365}"/>
              </a:ext>
            </a:extLst>
          </p:cNvPr>
          <p:cNvPicPr>
            <a:picLocks noChangeAspect="1"/>
          </p:cNvPicPr>
          <p:nvPr/>
        </p:nvPicPr>
        <p:blipFill>
          <a:blip r:embed="rId3"/>
          <a:stretch>
            <a:fillRect/>
          </a:stretch>
        </p:blipFill>
        <p:spPr>
          <a:xfrm>
            <a:off x="2828763" y="4092913"/>
            <a:ext cx="5705637" cy="7742829"/>
          </a:xfrm>
          <a:prstGeom prst="rect">
            <a:avLst/>
          </a:prstGeom>
        </p:spPr>
      </p:pic>
      <p:cxnSp>
        <p:nvCxnSpPr>
          <p:cNvPr id="7" name="Straight Arrow Connector 6">
            <a:extLst>
              <a:ext uri="{FF2B5EF4-FFF2-40B4-BE49-F238E27FC236}">
                <a16:creationId xmlns:a16="http://schemas.microsoft.com/office/drawing/2014/main" id="{F4B3F6CE-6F95-30AD-23CE-61A7D18B0327}"/>
              </a:ext>
            </a:extLst>
          </p:cNvPr>
          <p:cNvCxnSpPr/>
          <p:nvPr/>
        </p:nvCxnSpPr>
        <p:spPr>
          <a:xfrm>
            <a:off x="10261600" y="8280400"/>
            <a:ext cx="1397000" cy="0"/>
          </a:xfrm>
          <a:prstGeom prst="straightConnector1">
            <a:avLst/>
          </a:prstGeom>
          <a:noFill/>
          <a:ln w="76200" cap="flat">
            <a:solidFill>
              <a:schemeClr val="bg1"/>
            </a:solidFill>
            <a:prstDash val="solid"/>
            <a:miter lim="400000"/>
            <a:tailEnd type="triangle"/>
          </a:ln>
          <a:effectLst/>
          <a:sp3d/>
        </p:spPr>
        <p:style>
          <a:lnRef idx="0">
            <a:scrgbClr r="0" g="0" b="0"/>
          </a:lnRef>
          <a:fillRef idx="0">
            <a:scrgbClr r="0" g="0" b="0"/>
          </a:fillRef>
          <a:effectRef idx="0">
            <a:scrgbClr r="0" g="0" b="0"/>
          </a:effectRef>
          <a:fontRef idx="none"/>
        </p:style>
      </p:cxnSp>
      <p:pic>
        <p:nvPicPr>
          <p:cNvPr id="8" name="Picture 7" descr="A silver metal object with screws&#10;&#10;Description automatically generated">
            <a:extLst>
              <a:ext uri="{FF2B5EF4-FFF2-40B4-BE49-F238E27FC236}">
                <a16:creationId xmlns:a16="http://schemas.microsoft.com/office/drawing/2014/main" id="{7099ADB7-C595-0D2A-6C3D-7DC32E4B5180}"/>
              </a:ext>
            </a:extLst>
          </p:cNvPr>
          <p:cNvPicPr>
            <a:picLocks noChangeAspect="1"/>
          </p:cNvPicPr>
          <p:nvPr/>
        </p:nvPicPr>
        <p:blipFill rotWithShape="1">
          <a:blip r:embed="rId4">
            <a:extLst>
              <a:ext uri="{28A0092B-C50C-407E-A947-70E740481C1C}">
                <a14:useLocalDpi xmlns:a14="http://schemas.microsoft.com/office/drawing/2010/main" val="0"/>
              </a:ext>
            </a:extLst>
          </a:blip>
          <a:srcRect l="22653" r="24372"/>
          <a:stretch/>
        </p:blipFill>
        <p:spPr>
          <a:xfrm>
            <a:off x="13797825" y="4076700"/>
            <a:ext cx="5469114" cy="7759042"/>
          </a:xfrm>
          <a:prstGeom prst="rect">
            <a:avLst/>
          </a:prstGeom>
        </p:spPr>
      </p:pic>
      <p:sp>
        <p:nvSpPr>
          <p:cNvPr id="9" name="TextBox 8">
            <a:extLst>
              <a:ext uri="{FF2B5EF4-FFF2-40B4-BE49-F238E27FC236}">
                <a16:creationId xmlns:a16="http://schemas.microsoft.com/office/drawing/2014/main" id="{F70115B0-FB95-73DA-8B19-EA52CE3621EB}"/>
              </a:ext>
            </a:extLst>
          </p:cNvPr>
          <p:cNvSpPr txBox="1"/>
          <p:nvPr/>
        </p:nvSpPr>
        <p:spPr>
          <a:xfrm>
            <a:off x="10388600" y="7457495"/>
            <a:ext cx="1021625"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chemeClr val="bg1"/>
                </a:solidFill>
                <a:effectLst/>
                <a:uFillTx/>
                <a:latin typeface="Helvetica Neue"/>
                <a:ea typeface="Helvetica Neue"/>
                <a:cs typeface="Helvetica Neue"/>
                <a:sym typeface="Helvetica Neue"/>
              </a:rPr>
              <a:t>STL</a:t>
            </a:r>
            <a:endParaRPr kumimoji="0" lang="en-AU" sz="3200" b="1"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4205361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33"/>
        </a:solidFill>
        <a:effectLst/>
      </p:bgPr>
    </p:bg>
    <p:spTree>
      <p:nvGrpSpPr>
        <p:cNvPr id="1" name=""/>
        <p:cNvGrpSpPr/>
        <p:nvPr/>
      </p:nvGrpSpPr>
      <p:grpSpPr>
        <a:xfrm>
          <a:off x="0" y="0"/>
          <a:ext cx="0" cy="0"/>
          <a:chOff x="0" y="0"/>
          <a:chExt cx="0" cy="0"/>
        </a:xfrm>
      </p:grpSpPr>
      <p:sp>
        <p:nvSpPr>
          <p:cNvPr id="3" name="TITLE ALL CAPS">
            <a:extLst>
              <a:ext uri="{FF2B5EF4-FFF2-40B4-BE49-F238E27FC236}">
                <a16:creationId xmlns:a16="http://schemas.microsoft.com/office/drawing/2014/main" id="{C5A07065-FBEC-78F0-5E04-79BC23923A8A}"/>
              </a:ext>
            </a:extLst>
          </p:cNvPr>
          <p:cNvSpPr txBox="1"/>
          <p:nvPr/>
        </p:nvSpPr>
        <p:spPr>
          <a:xfrm>
            <a:off x="6275532" y="346563"/>
            <a:ext cx="17320103" cy="17923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t"/>
          <a:lstStyle>
            <a:lvl1pPr algn="l" defTabSz="457200">
              <a:lnSpc>
                <a:spcPct val="70000"/>
              </a:lnSpc>
              <a:defRPr sz="9000" b="0" spc="104">
                <a:solidFill>
                  <a:srgbClr val="ED1119"/>
                </a:solidFill>
                <a:latin typeface="Kapra Neue SemiBold"/>
                <a:ea typeface="Kapra Neue SemiBold"/>
                <a:cs typeface="Kapra Neue SemiBold"/>
                <a:sym typeface="Kapra Neue SemiBold"/>
              </a:defRPr>
            </a:lvl1pPr>
          </a:lstStyle>
          <a:p>
            <a:pPr>
              <a:lnSpc>
                <a:spcPct val="100000"/>
              </a:lnSpc>
            </a:pPr>
            <a:r>
              <a:rPr lang="en-AU" sz="7200" dirty="0">
                <a:solidFill>
                  <a:schemeClr val="bg1"/>
                </a:solidFill>
                <a:latin typeface="Ailerons" panose="00000500000000000000" pitchFamily="50" charset="0"/>
              </a:rPr>
              <a:t>Important Considerations for 3D Printing</a:t>
            </a:r>
            <a:endParaRPr lang="en-US" sz="7200" dirty="0">
              <a:solidFill>
                <a:schemeClr val="bg1"/>
              </a:solidFill>
              <a:latin typeface="Ailerons" panose="00000500000000000000" pitchFamily="50" charset="0"/>
            </a:endParaRPr>
          </a:p>
        </p:txBody>
      </p:sp>
      <p:sp>
        <p:nvSpPr>
          <p:cNvPr id="4" name="TextBox 3">
            <a:extLst>
              <a:ext uri="{FF2B5EF4-FFF2-40B4-BE49-F238E27FC236}">
                <a16:creationId xmlns:a16="http://schemas.microsoft.com/office/drawing/2014/main" id="{FF2FBE54-A7F7-A1B9-E430-4451BF3EAC79}"/>
              </a:ext>
            </a:extLst>
          </p:cNvPr>
          <p:cNvSpPr txBox="1"/>
          <p:nvPr/>
        </p:nvSpPr>
        <p:spPr>
          <a:xfrm>
            <a:off x="292099" y="2814637"/>
            <a:ext cx="22478036" cy="16215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defTabSz="821531" rtl="0" fontAlgn="auto" latinLnBrk="0" hangingPunct="0">
              <a:lnSpc>
                <a:spcPct val="100000"/>
              </a:lnSpc>
              <a:spcBef>
                <a:spcPts val="0"/>
              </a:spcBef>
              <a:spcAft>
                <a:spcPts val="0"/>
              </a:spcAft>
              <a:buClrTx/>
              <a:buSzTx/>
              <a:buFontTx/>
              <a:buNone/>
              <a:tabLst/>
            </a:pPr>
            <a:r>
              <a:rPr kumimoji="0" lang="en-US" sz="3200" i="0" u="none" strike="noStrike" cap="none" spc="0" normalizeH="0" baseline="0" dirty="0">
                <a:ln>
                  <a:noFill/>
                </a:ln>
                <a:solidFill>
                  <a:schemeClr val="bg1"/>
                </a:solidFill>
                <a:effectLst/>
                <a:uFillTx/>
                <a:latin typeface="Helvetica Neue"/>
                <a:ea typeface="Helvetica Neue"/>
                <a:cs typeface="Helvetica Neue"/>
                <a:sym typeface="Helvetica Neue"/>
              </a:rPr>
              <a:t>Material ------- Print orientation and overhang ------- Supports</a:t>
            </a:r>
          </a:p>
          <a:p>
            <a:pPr marL="0" marR="0" indent="0" algn="l" defTabSz="821531" rtl="0" fontAlgn="auto" latinLnBrk="0" hangingPunct="0">
              <a:lnSpc>
                <a:spcPct val="100000"/>
              </a:lnSpc>
              <a:spcBef>
                <a:spcPts val="0"/>
              </a:spcBef>
              <a:spcAft>
                <a:spcPts val="0"/>
              </a:spcAft>
              <a:buClrTx/>
              <a:buSzTx/>
              <a:buFontTx/>
              <a:buNone/>
              <a:tabLst/>
            </a:pPr>
            <a:endParaRPr kumimoji="0" lang="en-US" sz="320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0" marR="0" indent="0" algn="l" defTabSz="821531" rtl="0" fontAlgn="auto" latinLnBrk="0" hangingPunct="0">
              <a:lnSpc>
                <a:spcPct val="100000"/>
              </a:lnSpc>
              <a:spcBef>
                <a:spcPts val="0"/>
              </a:spcBef>
              <a:spcAft>
                <a:spcPts val="0"/>
              </a:spcAft>
              <a:buClrTx/>
              <a:buSzTx/>
              <a:buFontTx/>
              <a:buNone/>
              <a:tabLst/>
            </a:pPr>
            <a:endParaRPr lang="en-US" dirty="0">
              <a:solidFill>
                <a:schemeClr val="bg1"/>
              </a:solidFill>
            </a:endParaRPr>
          </a:p>
        </p:txBody>
      </p:sp>
      <p:pic>
        <p:nvPicPr>
          <p:cNvPr id="9" name="Picture 8">
            <a:extLst>
              <a:ext uri="{FF2B5EF4-FFF2-40B4-BE49-F238E27FC236}">
                <a16:creationId xmlns:a16="http://schemas.microsoft.com/office/drawing/2014/main" id="{18EB8F84-B7D3-B4C9-1ABB-3F521CABC43B}"/>
              </a:ext>
            </a:extLst>
          </p:cNvPr>
          <p:cNvPicPr>
            <a:picLocks noChangeAspect="1"/>
          </p:cNvPicPr>
          <p:nvPr/>
        </p:nvPicPr>
        <p:blipFill>
          <a:blip r:embed="rId3"/>
          <a:stretch>
            <a:fillRect/>
          </a:stretch>
        </p:blipFill>
        <p:spPr>
          <a:xfrm>
            <a:off x="12827000" y="4475924"/>
            <a:ext cx="7988300" cy="5991225"/>
          </a:xfrm>
          <a:prstGeom prst="rect">
            <a:avLst/>
          </a:prstGeom>
        </p:spPr>
      </p:pic>
      <p:pic>
        <p:nvPicPr>
          <p:cNvPr id="10" name="Picture 9">
            <a:extLst>
              <a:ext uri="{FF2B5EF4-FFF2-40B4-BE49-F238E27FC236}">
                <a16:creationId xmlns:a16="http://schemas.microsoft.com/office/drawing/2014/main" id="{BE4DECB8-415E-F787-B9BF-EE22C36E23BF}"/>
              </a:ext>
            </a:extLst>
          </p:cNvPr>
          <p:cNvPicPr>
            <a:picLocks noChangeAspect="1"/>
          </p:cNvPicPr>
          <p:nvPr/>
        </p:nvPicPr>
        <p:blipFill>
          <a:blip r:embed="rId4"/>
          <a:stretch>
            <a:fillRect/>
          </a:stretch>
        </p:blipFill>
        <p:spPr>
          <a:xfrm>
            <a:off x="2755899" y="4475924"/>
            <a:ext cx="7883191" cy="5991225"/>
          </a:xfrm>
          <a:prstGeom prst="rect">
            <a:avLst/>
          </a:prstGeom>
        </p:spPr>
      </p:pic>
      <p:sp>
        <p:nvSpPr>
          <p:cNvPr id="22" name="TextBox 21">
            <a:extLst>
              <a:ext uri="{FF2B5EF4-FFF2-40B4-BE49-F238E27FC236}">
                <a16:creationId xmlns:a16="http://schemas.microsoft.com/office/drawing/2014/main" id="{7D250354-85C2-E6B4-222E-2E55CDAEDCA2}"/>
              </a:ext>
            </a:extLst>
          </p:cNvPr>
          <p:cNvSpPr txBox="1"/>
          <p:nvPr/>
        </p:nvSpPr>
        <p:spPr>
          <a:xfrm>
            <a:off x="5803900" y="10608975"/>
            <a:ext cx="12192000" cy="584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b="0" dirty="0">
                <a:solidFill>
                  <a:schemeClr val="bg1"/>
                </a:solidFill>
              </a:rPr>
              <a:t>Ref: https://www.simplify3d.com/how-to-use-supports</a:t>
            </a:r>
            <a:r>
              <a:rPr lang="en-AU" dirty="0"/>
              <a:t>/</a:t>
            </a:r>
          </a:p>
        </p:txBody>
      </p:sp>
    </p:spTree>
    <p:extLst>
      <p:ext uri="{BB962C8B-B14F-4D97-AF65-F5344CB8AC3E}">
        <p14:creationId xmlns:p14="http://schemas.microsoft.com/office/powerpoint/2010/main" val="286185710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33"/>
        </a:solidFill>
        <a:effectLst/>
      </p:bgPr>
    </p:bg>
    <p:spTree>
      <p:nvGrpSpPr>
        <p:cNvPr id="1" name=""/>
        <p:cNvGrpSpPr/>
        <p:nvPr/>
      </p:nvGrpSpPr>
      <p:grpSpPr>
        <a:xfrm>
          <a:off x="0" y="0"/>
          <a:ext cx="0" cy="0"/>
          <a:chOff x="0" y="0"/>
          <a:chExt cx="0" cy="0"/>
        </a:xfrm>
      </p:grpSpPr>
      <p:sp>
        <p:nvSpPr>
          <p:cNvPr id="3" name="TITLE ALL CAPS">
            <a:extLst>
              <a:ext uri="{FF2B5EF4-FFF2-40B4-BE49-F238E27FC236}">
                <a16:creationId xmlns:a16="http://schemas.microsoft.com/office/drawing/2014/main" id="{C5A07065-FBEC-78F0-5E04-79BC23923A8A}"/>
              </a:ext>
            </a:extLst>
          </p:cNvPr>
          <p:cNvSpPr txBox="1"/>
          <p:nvPr/>
        </p:nvSpPr>
        <p:spPr>
          <a:xfrm>
            <a:off x="6275532" y="346563"/>
            <a:ext cx="17320103" cy="17923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t"/>
          <a:lstStyle>
            <a:lvl1pPr algn="l" defTabSz="457200">
              <a:lnSpc>
                <a:spcPct val="70000"/>
              </a:lnSpc>
              <a:defRPr sz="9000" b="0" spc="104">
                <a:solidFill>
                  <a:srgbClr val="ED1119"/>
                </a:solidFill>
                <a:latin typeface="Kapra Neue SemiBold"/>
                <a:ea typeface="Kapra Neue SemiBold"/>
                <a:cs typeface="Kapra Neue SemiBold"/>
                <a:sym typeface="Kapra Neue SemiBold"/>
              </a:defRPr>
            </a:lvl1pPr>
          </a:lstStyle>
          <a:p>
            <a:pPr>
              <a:lnSpc>
                <a:spcPct val="100000"/>
              </a:lnSpc>
            </a:pPr>
            <a:r>
              <a:rPr lang="en-AU" sz="7200" dirty="0">
                <a:solidFill>
                  <a:schemeClr val="bg1"/>
                </a:solidFill>
                <a:latin typeface="Ailerons" panose="00000500000000000000" pitchFamily="50" charset="0"/>
              </a:rPr>
              <a:t>Important Considerations for 3D Printing</a:t>
            </a:r>
            <a:endParaRPr lang="en-US" sz="7200" dirty="0">
              <a:solidFill>
                <a:schemeClr val="bg1"/>
              </a:solidFill>
              <a:latin typeface="Ailerons" panose="00000500000000000000" pitchFamily="50" charset="0"/>
            </a:endParaRPr>
          </a:p>
        </p:txBody>
      </p:sp>
      <p:sp>
        <p:nvSpPr>
          <p:cNvPr id="4" name="TextBox 3">
            <a:extLst>
              <a:ext uri="{FF2B5EF4-FFF2-40B4-BE49-F238E27FC236}">
                <a16:creationId xmlns:a16="http://schemas.microsoft.com/office/drawing/2014/main" id="{FF2FBE54-A7F7-A1B9-E430-4451BF3EAC79}"/>
              </a:ext>
            </a:extLst>
          </p:cNvPr>
          <p:cNvSpPr txBox="1"/>
          <p:nvPr/>
        </p:nvSpPr>
        <p:spPr>
          <a:xfrm>
            <a:off x="292099" y="2814637"/>
            <a:ext cx="22478036" cy="16215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defTabSz="821531" rtl="0" fontAlgn="auto" latinLnBrk="0" hangingPunct="0">
              <a:lnSpc>
                <a:spcPct val="100000"/>
              </a:lnSpc>
              <a:spcBef>
                <a:spcPts val="0"/>
              </a:spcBef>
              <a:spcAft>
                <a:spcPts val="0"/>
              </a:spcAft>
              <a:buClrTx/>
              <a:buSzTx/>
              <a:buFontTx/>
              <a:buNone/>
              <a:tabLst/>
            </a:pPr>
            <a:r>
              <a:rPr kumimoji="0" lang="en-US" sz="3200" i="0" u="none" strike="noStrike" cap="none" spc="0" normalizeH="0" baseline="0" dirty="0">
                <a:ln>
                  <a:noFill/>
                </a:ln>
                <a:solidFill>
                  <a:schemeClr val="bg1"/>
                </a:solidFill>
                <a:effectLst/>
                <a:uFillTx/>
                <a:latin typeface="Helvetica Neue"/>
                <a:ea typeface="Helvetica Neue"/>
                <a:cs typeface="Helvetica Neue"/>
                <a:sym typeface="Helvetica Neue"/>
              </a:rPr>
              <a:t>Material ------- Print orientation and overhang ------- Supports</a:t>
            </a:r>
          </a:p>
          <a:p>
            <a:pPr marL="0" marR="0" indent="0" algn="l" defTabSz="821531" rtl="0" fontAlgn="auto" latinLnBrk="0" hangingPunct="0">
              <a:lnSpc>
                <a:spcPct val="100000"/>
              </a:lnSpc>
              <a:spcBef>
                <a:spcPts val="0"/>
              </a:spcBef>
              <a:spcAft>
                <a:spcPts val="0"/>
              </a:spcAft>
              <a:buClrTx/>
              <a:buSzTx/>
              <a:buFontTx/>
              <a:buNone/>
              <a:tabLst/>
            </a:pPr>
            <a:endParaRPr kumimoji="0" lang="en-US" sz="3200" i="0" u="none" strike="noStrike" cap="none" spc="0" normalizeH="0" baseline="0" dirty="0">
              <a:ln>
                <a:noFill/>
              </a:ln>
              <a:solidFill>
                <a:schemeClr val="bg1"/>
              </a:solidFill>
              <a:effectLst/>
              <a:uFillTx/>
              <a:latin typeface="Helvetica Neue"/>
              <a:ea typeface="Helvetica Neue"/>
              <a:cs typeface="Helvetica Neue"/>
              <a:sym typeface="Helvetica Neue"/>
            </a:endParaRPr>
          </a:p>
          <a:p>
            <a:pPr marL="0" marR="0" indent="0" algn="l" defTabSz="821531" rtl="0" fontAlgn="auto" latinLnBrk="0" hangingPunct="0">
              <a:lnSpc>
                <a:spcPct val="100000"/>
              </a:lnSpc>
              <a:spcBef>
                <a:spcPts val="0"/>
              </a:spcBef>
              <a:spcAft>
                <a:spcPts val="0"/>
              </a:spcAft>
              <a:buClrTx/>
              <a:buSzTx/>
              <a:buFontTx/>
              <a:buNone/>
              <a:tabLst/>
            </a:pPr>
            <a:endParaRPr lang="en-US" dirty="0">
              <a:solidFill>
                <a:schemeClr val="bg1"/>
              </a:solidFill>
            </a:endParaRPr>
          </a:p>
        </p:txBody>
      </p:sp>
      <p:pic>
        <p:nvPicPr>
          <p:cNvPr id="9" name="Picture 8">
            <a:extLst>
              <a:ext uri="{FF2B5EF4-FFF2-40B4-BE49-F238E27FC236}">
                <a16:creationId xmlns:a16="http://schemas.microsoft.com/office/drawing/2014/main" id="{18EB8F84-B7D3-B4C9-1ABB-3F521CABC43B}"/>
              </a:ext>
            </a:extLst>
          </p:cNvPr>
          <p:cNvPicPr>
            <a:picLocks noChangeAspect="1"/>
          </p:cNvPicPr>
          <p:nvPr/>
        </p:nvPicPr>
        <p:blipFill>
          <a:blip r:embed="rId3"/>
          <a:stretch>
            <a:fillRect/>
          </a:stretch>
        </p:blipFill>
        <p:spPr>
          <a:xfrm>
            <a:off x="12827000" y="4475924"/>
            <a:ext cx="7988300" cy="5991225"/>
          </a:xfrm>
          <a:prstGeom prst="rect">
            <a:avLst/>
          </a:prstGeom>
        </p:spPr>
      </p:pic>
      <p:pic>
        <p:nvPicPr>
          <p:cNvPr id="10" name="Picture 9">
            <a:extLst>
              <a:ext uri="{FF2B5EF4-FFF2-40B4-BE49-F238E27FC236}">
                <a16:creationId xmlns:a16="http://schemas.microsoft.com/office/drawing/2014/main" id="{BE4DECB8-415E-F787-B9BF-EE22C36E23BF}"/>
              </a:ext>
            </a:extLst>
          </p:cNvPr>
          <p:cNvPicPr>
            <a:picLocks noChangeAspect="1"/>
          </p:cNvPicPr>
          <p:nvPr/>
        </p:nvPicPr>
        <p:blipFill>
          <a:blip r:embed="rId4"/>
          <a:stretch>
            <a:fillRect/>
          </a:stretch>
        </p:blipFill>
        <p:spPr>
          <a:xfrm>
            <a:off x="2755899" y="4475924"/>
            <a:ext cx="7883191" cy="5991225"/>
          </a:xfrm>
          <a:prstGeom prst="rect">
            <a:avLst/>
          </a:prstGeom>
        </p:spPr>
      </p:pic>
      <p:grpSp>
        <p:nvGrpSpPr>
          <p:cNvPr id="20" name="Group 19">
            <a:extLst>
              <a:ext uri="{FF2B5EF4-FFF2-40B4-BE49-F238E27FC236}">
                <a16:creationId xmlns:a16="http://schemas.microsoft.com/office/drawing/2014/main" id="{C43E635E-5050-80CD-B737-8790CDAF9366}"/>
              </a:ext>
            </a:extLst>
          </p:cNvPr>
          <p:cNvGrpSpPr/>
          <p:nvPr/>
        </p:nvGrpSpPr>
        <p:grpSpPr>
          <a:xfrm>
            <a:off x="13576300" y="6769100"/>
            <a:ext cx="1955800" cy="2400300"/>
            <a:chOff x="13576300" y="6769100"/>
            <a:chExt cx="1955800" cy="2400300"/>
          </a:xfrm>
        </p:grpSpPr>
        <p:cxnSp>
          <p:nvCxnSpPr>
            <p:cNvPr id="12" name="Straight Connector 11">
              <a:extLst>
                <a:ext uri="{FF2B5EF4-FFF2-40B4-BE49-F238E27FC236}">
                  <a16:creationId xmlns:a16="http://schemas.microsoft.com/office/drawing/2014/main" id="{F12D9339-4C35-6478-9E04-853749B5DD95}"/>
                </a:ext>
              </a:extLst>
            </p:cNvPr>
            <p:cNvCxnSpPr/>
            <p:nvPr/>
          </p:nvCxnSpPr>
          <p:spPr>
            <a:xfrm>
              <a:off x="15405100" y="6858000"/>
              <a:ext cx="0" cy="2311400"/>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cxnSp>
          <p:nvCxnSpPr>
            <p:cNvPr id="13" name="Straight Connector 12">
              <a:extLst>
                <a:ext uri="{FF2B5EF4-FFF2-40B4-BE49-F238E27FC236}">
                  <a16:creationId xmlns:a16="http://schemas.microsoft.com/office/drawing/2014/main" id="{4D3FAFC8-F1CC-09C6-241C-039055E59F69}"/>
                </a:ext>
              </a:extLst>
            </p:cNvPr>
            <p:cNvCxnSpPr/>
            <p:nvPr/>
          </p:nvCxnSpPr>
          <p:spPr>
            <a:xfrm>
              <a:off x="15532100" y="6858000"/>
              <a:ext cx="0" cy="2311400"/>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cxnSp>
          <p:nvCxnSpPr>
            <p:cNvPr id="14" name="Straight Connector 13">
              <a:extLst>
                <a:ext uri="{FF2B5EF4-FFF2-40B4-BE49-F238E27FC236}">
                  <a16:creationId xmlns:a16="http://schemas.microsoft.com/office/drawing/2014/main" id="{7DA6B500-02BD-5AB6-B575-CA47DB1917A2}"/>
                </a:ext>
              </a:extLst>
            </p:cNvPr>
            <p:cNvCxnSpPr/>
            <p:nvPr/>
          </p:nvCxnSpPr>
          <p:spPr>
            <a:xfrm>
              <a:off x="15240000" y="6858000"/>
              <a:ext cx="0" cy="2311400"/>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cxnSp>
          <p:nvCxnSpPr>
            <p:cNvPr id="15" name="Straight Connector 14">
              <a:extLst>
                <a:ext uri="{FF2B5EF4-FFF2-40B4-BE49-F238E27FC236}">
                  <a16:creationId xmlns:a16="http://schemas.microsoft.com/office/drawing/2014/main" id="{A3E8BF52-C2BD-FB7C-0B34-366996DCFD2E}"/>
                </a:ext>
              </a:extLst>
            </p:cNvPr>
            <p:cNvCxnSpPr/>
            <p:nvPr/>
          </p:nvCxnSpPr>
          <p:spPr>
            <a:xfrm>
              <a:off x="15049500" y="6858000"/>
              <a:ext cx="0" cy="2311400"/>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cxnSp>
          <p:nvCxnSpPr>
            <p:cNvPr id="16" name="Straight Connector 15">
              <a:extLst>
                <a:ext uri="{FF2B5EF4-FFF2-40B4-BE49-F238E27FC236}">
                  <a16:creationId xmlns:a16="http://schemas.microsoft.com/office/drawing/2014/main" id="{5296FDD8-261D-8654-9815-BB99FE094DD4}"/>
                </a:ext>
              </a:extLst>
            </p:cNvPr>
            <p:cNvCxnSpPr/>
            <p:nvPr/>
          </p:nvCxnSpPr>
          <p:spPr>
            <a:xfrm>
              <a:off x="14109700" y="6769100"/>
              <a:ext cx="0" cy="2311400"/>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cxnSp>
          <p:nvCxnSpPr>
            <p:cNvPr id="17" name="Straight Connector 16">
              <a:extLst>
                <a:ext uri="{FF2B5EF4-FFF2-40B4-BE49-F238E27FC236}">
                  <a16:creationId xmlns:a16="http://schemas.microsoft.com/office/drawing/2014/main" id="{D348DF7E-D46E-5C44-0EBA-A855E18D750F}"/>
                </a:ext>
              </a:extLst>
            </p:cNvPr>
            <p:cNvCxnSpPr/>
            <p:nvPr/>
          </p:nvCxnSpPr>
          <p:spPr>
            <a:xfrm>
              <a:off x="13982700" y="6769100"/>
              <a:ext cx="0" cy="2311400"/>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cxnSp>
          <p:nvCxnSpPr>
            <p:cNvPr id="18" name="Straight Connector 17">
              <a:extLst>
                <a:ext uri="{FF2B5EF4-FFF2-40B4-BE49-F238E27FC236}">
                  <a16:creationId xmlns:a16="http://schemas.microsoft.com/office/drawing/2014/main" id="{C145BB67-8BF0-604C-7965-E15DDA2BABA7}"/>
                </a:ext>
              </a:extLst>
            </p:cNvPr>
            <p:cNvCxnSpPr/>
            <p:nvPr/>
          </p:nvCxnSpPr>
          <p:spPr>
            <a:xfrm>
              <a:off x="13843000" y="6769100"/>
              <a:ext cx="0" cy="2311400"/>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cxnSp>
          <p:nvCxnSpPr>
            <p:cNvPr id="19" name="Straight Connector 18">
              <a:extLst>
                <a:ext uri="{FF2B5EF4-FFF2-40B4-BE49-F238E27FC236}">
                  <a16:creationId xmlns:a16="http://schemas.microsoft.com/office/drawing/2014/main" id="{DE5A4B2D-E903-95F9-77D3-C6A72BAF63B9}"/>
                </a:ext>
              </a:extLst>
            </p:cNvPr>
            <p:cNvCxnSpPr/>
            <p:nvPr/>
          </p:nvCxnSpPr>
          <p:spPr>
            <a:xfrm>
              <a:off x="13576300" y="6769100"/>
              <a:ext cx="0" cy="2311400"/>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grpSp>
      <p:sp>
        <p:nvSpPr>
          <p:cNvPr id="22" name="TextBox 21">
            <a:extLst>
              <a:ext uri="{FF2B5EF4-FFF2-40B4-BE49-F238E27FC236}">
                <a16:creationId xmlns:a16="http://schemas.microsoft.com/office/drawing/2014/main" id="{7D250354-85C2-E6B4-222E-2E55CDAEDCA2}"/>
              </a:ext>
            </a:extLst>
          </p:cNvPr>
          <p:cNvSpPr txBox="1"/>
          <p:nvPr/>
        </p:nvSpPr>
        <p:spPr>
          <a:xfrm>
            <a:off x="5803900" y="10608975"/>
            <a:ext cx="12192000" cy="584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AU" b="0" dirty="0">
                <a:solidFill>
                  <a:schemeClr val="bg1"/>
                </a:solidFill>
              </a:rPr>
              <a:t>Ref: https://www.simplify3d.com/how-to-use-supports</a:t>
            </a:r>
            <a:r>
              <a:rPr lang="en-AU" dirty="0"/>
              <a:t>/</a:t>
            </a:r>
          </a:p>
        </p:txBody>
      </p:sp>
    </p:spTree>
    <p:extLst>
      <p:ext uri="{BB962C8B-B14F-4D97-AF65-F5344CB8AC3E}">
        <p14:creationId xmlns:p14="http://schemas.microsoft.com/office/powerpoint/2010/main" val="28699658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heme/theme1.xml><?xml version="1.0" encoding="utf-8"?>
<a:theme xmlns:a="http://schemas.openxmlformats.org/drawingml/2006/main" name="White">
  <a:themeElements>
    <a:clrScheme name="BinarX Word Doc Colours">
      <a:dk1>
        <a:sysClr val="windowText" lastClr="000000"/>
      </a:dk1>
      <a:lt1>
        <a:sysClr val="window" lastClr="FFFFFF"/>
      </a:lt1>
      <a:dk2>
        <a:srgbClr val="373545"/>
      </a:dk2>
      <a:lt2>
        <a:srgbClr val="CEDBE6"/>
      </a:lt2>
      <a:accent1>
        <a:srgbClr val="5673B8"/>
      </a:accent1>
      <a:accent2>
        <a:srgbClr val="EA5329"/>
      </a:accent2>
      <a:accent3>
        <a:srgbClr val="75BDA7"/>
      </a:accent3>
      <a:accent4>
        <a:srgbClr val="7A8C8E"/>
      </a:accent4>
      <a:accent5>
        <a:srgbClr val="84ACB6"/>
      </a:accent5>
      <a:accent6>
        <a:srgbClr val="2683C6"/>
      </a:accent6>
      <a:hlink>
        <a:srgbClr val="6B9F25"/>
      </a:hlink>
      <a:folHlink>
        <a:srgbClr val="9F6715"/>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b68631fe-1afa-4047-a259-e724fa491ab9">
      <UserInfo>
        <DisplayName>Jessica Morrison</DisplayName>
        <AccountId>30</AccountId>
        <AccountType/>
      </UserInfo>
      <UserInfo>
        <DisplayName>Renae Sayers</DisplayName>
        <AccountId>10</AccountId>
        <AccountType/>
      </UserInfo>
      <UserInfo>
        <DisplayName>Phil Bland</DisplayName>
        <AccountId>26</AccountId>
        <AccountType/>
      </UserInfo>
    </SharedWithUsers>
    <MediaLengthInSeconds xmlns="a6b3153b-6211-49e8-b9df-4ed7471cd786" xsi:nil="true"/>
    <lcf76f155ced4ddcb4097134ff3c332f xmlns="a6b3153b-6211-49e8-b9df-4ed7471cd786">
      <Terms xmlns="http://schemas.microsoft.com/office/infopath/2007/PartnerControls"/>
    </lcf76f155ced4ddcb4097134ff3c332f>
    <TaxCatchAll xmlns="b68631fe-1afa-4047-a259-e724fa491ab9"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B2862965B20C44C943B8CAA8223E757" ma:contentTypeVersion="18" ma:contentTypeDescription="Create a new document." ma:contentTypeScope="" ma:versionID="d31381faa1a5a48f6d70ddca8e920a65">
  <xsd:schema xmlns:xsd="http://www.w3.org/2001/XMLSchema" xmlns:xs="http://www.w3.org/2001/XMLSchema" xmlns:p="http://schemas.microsoft.com/office/2006/metadata/properties" xmlns:ns2="a6b3153b-6211-49e8-b9df-4ed7471cd786" xmlns:ns3="b68631fe-1afa-4047-a259-e724fa491ab9" targetNamespace="http://schemas.microsoft.com/office/2006/metadata/properties" ma:root="true" ma:fieldsID="2644360d0b548fd2cb6298158d3a8b43" ns2:_="" ns3:_="">
    <xsd:import namespace="a6b3153b-6211-49e8-b9df-4ed7471cd786"/>
    <xsd:import namespace="b68631fe-1afa-4047-a259-e724fa491ab9"/>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2:MediaLengthInSeconds" minOccurs="0"/>
                <xsd:element ref="ns3:SharedWithUsers" minOccurs="0"/>
                <xsd:element ref="ns3:SharedWithDetails" minOccurs="0"/>
                <xsd:element ref="ns2:lcf76f155ced4ddcb4097134ff3c332f" minOccurs="0"/>
                <xsd:element ref="ns3:TaxCatchAll" minOccurs="0"/>
                <xsd:element ref="ns2:MediaServiceLocation"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6b3153b-6211-49e8-b9df-4ed7471cd78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Length (seconds)"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058b0421-3d9b-4d43-8840-b275eef407cc" ma:termSetId="09814cd3-568e-fe90-9814-8d621ff8fb84" ma:anchorId="fba54fb3-c3e1-fe81-a776-ca4b69148c4d" ma:open="true" ma:isKeyword="false">
      <xsd:complexType>
        <xsd:sequence>
          <xsd:element ref="pc:Terms" minOccurs="0" maxOccurs="1"/>
        </xsd:sequence>
      </xsd:complexType>
    </xsd:element>
    <xsd:element name="MediaServiceLocation" ma:index="22" nillable="true" ma:displayName="Location" ma:internalName="MediaServiceLocation"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68631fe-1afa-4047-a259-e724fa491ab9"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e057a195-2fb0-4d93-9fa0-d4ca75dee357}" ma:internalName="TaxCatchAll" ma:showField="CatchAllData" ma:web="b68631fe-1afa-4047-a259-e724fa491ab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FCBFB47-BD8C-496C-911A-3FC7CE809AF9}">
  <ds:schemaRefs>
    <ds:schemaRef ds:uri="http://schemas.microsoft.com/sharepoint/v3/contenttype/forms"/>
  </ds:schemaRefs>
</ds:datastoreItem>
</file>

<file path=customXml/itemProps2.xml><?xml version="1.0" encoding="utf-8"?>
<ds:datastoreItem xmlns:ds="http://schemas.openxmlformats.org/officeDocument/2006/customXml" ds:itemID="{3EC28ED9-B71D-4A54-9162-44C2238F6A87}">
  <ds:schemaRefs>
    <ds:schemaRef ds:uri="a6b3153b-6211-49e8-b9df-4ed7471cd786"/>
    <ds:schemaRef ds:uri="http://purl.org/dc/elements/1.1/"/>
    <ds:schemaRef ds:uri="http://www.w3.org/XML/1998/namespace"/>
    <ds:schemaRef ds:uri="http://schemas.microsoft.com/office/2006/documentManagement/types"/>
    <ds:schemaRef ds:uri="http://schemas.microsoft.com/office/2006/metadata/properties"/>
    <ds:schemaRef ds:uri="http://schemas.microsoft.com/office/infopath/2007/PartnerControls"/>
    <ds:schemaRef ds:uri="http://purl.org/dc/terms/"/>
    <ds:schemaRef ds:uri="http://purl.org/dc/dcmitype/"/>
    <ds:schemaRef ds:uri="http://schemas.openxmlformats.org/package/2006/metadata/core-properties"/>
    <ds:schemaRef ds:uri="b68631fe-1afa-4047-a259-e724fa491ab9"/>
  </ds:schemaRefs>
</ds:datastoreItem>
</file>

<file path=customXml/itemProps3.xml><?xml version="1.0" encoding="utf-8"?>
<ds:datastoreItem xmlns:ds="http://schemas.openxmlformats.org/officeDocument/2006/customXml" ds:itemID="{6AB27BC5-463A-4BC3-8078-20C318CF6F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6b3153b-6211-49e8-b9df-4ed7471cd786"/>
    <ds:schemaRef ds:uri="b68631fe-1afa-4047-a259-e724fa491ab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3695</TotalTime>
  <Words>859</Words>
  <Application>Microsoft Office PowerPoint</Application>
  <PresentationFormat>Custom</PresentationFormat>
  <Paragraphs>56</Paragraphs>
  <Slides>6</Slides>
  <Notes>6</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Ailerons</vt:lpstr>
      <vt:lpstr>Helvetica Light</vt:lpstr>
      <vt:lpstr>Helvetica Neue</vt:lpstr>
      <vt:lpstr>Helvetica Neue Light</vt:lpstr>
      <vt:lpstr>Helvetica Neue Medium</vt:lpstr>
      <vt:lpstr>Stellar</vt:lpstr>
      <vt:lpstr>Wingdings</vt:lpstr>
      <vt:lpstr>White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Meg Berry</dc:creator>
  <cp:lastModifiedBy>Daniel Turner</cp:lastModifiedBy>
  <cp:revision>28</cp:revision>
  <cp:lastPrinted>1601-01-01T00:00:00Z</cp:lastPrinted>
  <dcterms:modified xsi:type="dcterms:W3CDTF">2024-01-12T03:15:28Z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0x01010022A7C86FE5DDF54E8168A5AD6053C1CE</vt:lpwstr>
  </property>
  <property fmtid="{D5CDD505-2E9C-101B-9397-08002B2CF9AE}" pid="3" name="Order">
    <vt:r8>10600</vt:r8>
  </property>
  <property fmtid="{D5CDD505-2E9C-101B-9397-08002B2CF9AE}" pid="4" name="_ExtendedDescription">
    <vt:lpwstr/>
  </property>
  <property fmtid="{D5CDD505-2E9C-101B-9397-08002B2CF9AE}" pid="5" name="TriggerFlowInfo">
    <vt:lpwstr/>
  </property>
  <property fmtid="{D5CDD505-2E9C-101B-9397-08002B2CF9AE}" pid="6" name="ComplianceAssetId">
    <vt:lpwstr/>
  </property>
  <property fmtid="{D5CDD505-2E9C-101B-9397-08002B2CF9AE}" pid="7" name="MediaServiceImageTags">
    <vt:lpwstr/>
  </property>
</Properties>
</file>

<file path=docProps/thumbnail.jpeg>
</file>